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2" r:id="rId2"/>
  </p:sldMasterIdLst>
  <p:notesMasterIdLst>
    <p:notesMasterId r:id="rId20"/>
  </p:notesMasterIdLst>
  <p:handoutMasterIdLst>
    <p:handoutMasterId r:id="rId21"/>
  </p:handoutMasterIdLst>
  <p:sldIdLst>
    <p:sldId id="389" r:id="rId3"/>
    <p:sldId id="283" r:id="rId4"/>
    <p:sldId id="361" r:id="rId5"/>
    <p:sldId id="380" r:id="rId6"/>
    <p:sldId id="381" r:id="rId7"/>
    <p:sldId id="383" r:id="rId8"/>
    <p:sldId id="366" r:id="rId9"/>
    <p:sldId id="367" r:id="rId10"/>
    <p:sldId id="368" r:id="rId11"/>
    <p:sldId id="384" r:id="rId12"/>
    <p:sldId id="385" r:id="rId13"/>
    <p:sldId id="386" r:id="rId14"/>
    <p:sldId id="382" r:id="rId15"/>
    <p:sldId id="387" r:id="rId16"/>
    <p:sldId id="388" r:id="rId17"/>
    <p:sldId id="390" r:id="rId18"/>
    <p:sldId id="378" r:id="rId19"/>
  </p:sldIdLst>
  <p:sldSz cx="9144000" cy="6858000" type="screen4x3"/>
  <p:notesSz cx="6797675" cy="9874250"/>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3935">
          <p15:clr>
            <a:srgbClr val="A4A3A4"/>
          </p15:clr>
        </p15:guide>
        <p15:guide id="2" pos="288">
          <p15:clr>
            <a:srgbClr val="A4A3A4"/>
          </p15:clr>
        </p15:guide>
        <p15:guide id="3" pos="726">
          <p15:clr>
            <a:srgbClr val="A4A3A4"/>
          </p15:clr>
        </p15:guide>
        <p15:guide id="4" pos="5029">
          <p15:clr>
            <a:srgbClr val="A4A3A4"/>
          </p15:clr>
        </p15:guide>
        <p15:guide id="5" pos="4315">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B62"/>
    <a:srgbClr val="C80F0F"/>
    <a:srgbClr val="D5240F"/>
    <a:srgbClr val="FFD228"/>
    <a:srgbClr val="ECEBE8"/>
    <a:srgbClr val="D0CBC1"/>
    <a:srgbClr val="999999"/>
    <a:srgbClr val="A7978D"/>
    <a:srgbClr val="C76223"/>
    <a:srgbClr val="B80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0" autoAdjust="0"/>
    <p:restoredTop sz="91309" autoAdjust="0"/>
  </p:normalViewPr>
  <p:slideViewPr>
    <p:cSldViewPr snapToGrid="0">
      <p:cViewPr varScale="1">
        <p:scale>
          <a:sx n="71" d="100"/>
          <a:sy n="71" d="100"/>
        </p:scale>
        <p:origin x="1248" y="54"/>
      </p:cViewPr>
      <p:guideLst>
        <p:guide orient="horz" pos="3935"/>
        <p:guide pos="288"/>
        <p:guide pos="726"/>
        <p:guide pos="5029"/>
        <p:guide pos="4315"/>
      </p:guideLst>
    </p:cSldViewPr>
  </p:slideViewPr>
  <p:outlineViewPr>
    <p:cViewPr>
      <p:scale>
        <a:sx n="33" d="100"/>
        <a:sy n="33" d="100"/>
      </p:scale>
      <p:origin x="0" y="1086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3372" y="-10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45659" cy="493319"/>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52017" y="0"/>
            <a:ext cx="2945659" cy="493319"/>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Times" charset="0"/>
              </a:defRPr>
            </a:lvl1pPr>
          </a:lstStyle>
          <a:p>
            <a:endParaRPr lang="de-DE">
              <a:latin typeface="Arial Narrow" pitchFamily="34" charset="0"/>
            </a:endParaRPr>
          </a:p>
        </p:txBody>
      </p:sp>
      <p:sp>
        <p:nvSpPr>
          <p:cNvPr id="66564" name="Rectangle 4"/>
          <p:cNvSpPr>
            <a:spLocks noGrp="1" noChangeArrowheads="1"/>
          </p:cNvSpPr>
          <p:nvPr>
            <p:ph type="ftr" sz="quarter" idx="2"/>
          </p:nvPr>
        </p:nvSpPr>
        <p:spPr bwMode="auto">
          <a:xfrm>
            <a:off x="1" y="9380931"/>
            <a:ext cx="2945659" cy="493319"/>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Times" charset="0"/>
              </a:defRPr>
            </a:lvl1pPr>
          </a:lstStyle>
          <a:p>
            <a:endParaRPr lang="de-DE">
              <a:latin typeface="Arial Narrow" pitchFamily="34" charset="0"/>
            </a:endParaRPr>
          </a:p>
        </p:txBody>
      </p:sp>
      <p:sp>
        <p:nvSpPr>
          <p:cNvPr id="66565" name="Rectangle 5"/>
          <p:cNvSpPr>
            <a:spLocks noGrp="1" noChangeArrowheads="1"/>
          </p:cNvSpPr>
          <p:nvPr>
            <p:ph type="sldNum" sz="quarter" idx="3"/>
          </p:nvPr>
        </p:nvSpPr>
        <p:spPr bwMode="auto">
          <a:xfrm>
            <a:off x="3852017" y="9380931"/>
            <a:ext cx="2945659" cy="493319"/>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45659" cy="493319"/>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52017" y="0"/>
            <a:ext cx="2945659" cy="493319"/>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a:p>
        </p:txBody>
      </p:sp>
      <p:sp>
        <p:nvSpPr>
          <p:cNvPr id="8196"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06357" y="4690466"/>
            <a:ext cx="4984962" cy="4443018"/>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198" name="Rectangle 6"/>
          <p:cNvSpPr>
            <a:spLocks noGrp="1" noChangeArrowheads="1"/>
          </p:cNvSpPr>
          <p:nvPr>
            <p:ph type="ftr" sz="quarter" idx="4"/>
          </p:nvPr>
        </p:nvSpPr>
        <p:spPr bwMode="auto">
          <a:xfrm>
            <a:off x="1" y="9380931"/>
            <a:ext cx="2945659" cy="493319"/>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Arial Narrow" pitchFamily="34" charset="0"/>
              </a:defRPr>
            </a:lvl1pPr>
          </a:lstStyle>
          <a:p>
            <a:endParaRPr lang="de-DE"/>
          </a:p>
        </p:txBody>
      </p:sp>
      <p:sp>
        <p:nvSpPr>
          <p:cNvPr id="8199" name="Rectangle 7"/>
          <p:cNvSpPr>
            <a:spLocks noGrp="1" noChangeArrowheads="1"/>
          </p:cNvSpPr>
          <p:nvPr>
            <p:ph type="sldNum" sz="quarter" idx="5"/>
          </p:nvPr>
        </p:nvSpPr>
        <p:spPr bwMode="auto">
          <a:xfrm>
            <a:off x="3852017" y="9380931"/>
            <a:ext cx="2945659" cy="493319"/>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5 CH Trainers </a:t>
            </a:r>
          </a:p>
          <a:p>
            <a:r>
              <a:rPr lang="de-DE" dirty="0"/>
              <a:t>5 CM Trainers</a:t>
            </a:r>
          </a:p>
        </p:txBody>
      </p:sp>
      <p:sp>
        <p:nvSpPr>
          <p:cNvPr id="4" name="Foliennummernplatzhalter 3"/>
          <p:cNvSpPr>
            <a:spLocks noGrp="1"/>
          </p:cNvSpPr>
          <p:nvPr>
            <p:ph type="sldNum" sz="quarter" idx="10"/>
          </p:nvPr>
        </p:nvSpPr>
        <p:spPr/>
        <p:txBody>
          <a:bodyPr/>
          <a:lstStyle/>
          <a:p>
            <a:fld id="{276F4F92-661F-4424-ADED-7D3829A4203F}" type="slidenum">
              <a:rPr lang="de-DE" smtClean="0"/>
              <a:pPr/>
              <a:t>12</a:t>
            </a:fld>
            <a:endParaRPr lang="de-DE"/>
          </a:p>
        </p:txBody>
      </p:sp>
    </p:spTree>
    <p:extLst>
      <p:ext uri="{BB962C8B-B14F-4D97-AF65-F5344CB8AC3E}">
        <p14:creationId xmlns:p14="http://schemas.microsoft.com/office/powerpoint/2010/main" val="5599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de-DE" baseline="0"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14</a:t>
            </a:fld>
            <a:endParaRPr lang="de-DE"/>
          </a:p>
        </p:txBody>
      </p:sp>
    </p:spTree>
    <p:extLst>
      <p:ext uri="{BB962C8B-B14F-4D97-AF65-F5344CB8AC3E}">
        <p14:creationId xmlns:p14="http://schemas.microsoft.com/office/powerpoint/2010/main" val="375400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 </a:t>
            </a:r>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16</a:t>
            </a:fld>
            <a:endParaRPr lang="de-DE"/>
          </a:p>
        </p:txBody>
      </p:sp>
    </p:spTree>
    <p:extLst>
      <p:ext uri="{BB962C8B-B14F-4D97-AF65-F5344CB8AC3E}">
        <p14:creationId xmlns:p14="http://schemas.microsoft.com/office/powerpoint/2010/main" val="31607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SWRW Board Members </a:t>
            </a:r>
            <a:r>
              <a:rPr lang="de-DE" baseline="0" dirty="0" err="1"/>
              <a:t>have</a:t>
            </a:r>
            <a:r>
              <a:rPr lang="de-DE" baseline="0" dirty="0"/>
              <a:t> </a:t>
            </a:r>
            <a:r>
              <a:rPr lang="de-DE" baseline="0" dirty="0" err="1"/>
              <a:t>communicated</a:t>
            </a:r>
            <a:r>
              <a:rPr lang="de-DE" baseline="0" dirty="0"/>
              <a:t> </a:t>
            </a:r>
            <a:r>
              <a:rPr lang="de-DE" baseline="0" dirty="0" err="1"/>
              <a:t>that</a:t>
            </a:r>
            <a:r>
              <a:rPr lang="de-DE" baseline="0" dirty="0"/>
              <a:t> </a:t>
            </a:r>
            <a:r>
              <a:rPr lang="de-DE" baseline="0" dirty="0" err="1"/>
              <a:t>they</a:t>
            </a:r>
            <a:r>
              <a:rPr lang="de-DE" baseline="0" dirty="0"/>
              <a:t> </a:t>
            </a:r>
            <a:r>
              <a:rPr lang="de-DE" baseline="0" dirty="0" err="1"/>
              <a:t>would</a:t>
            </a:r>
            <a:r>
              <a:rPr lang="de-DE" baseline="0" dirty="0"/>
              <a:t> </a:t>
            </a:r>
            <a:r>
              <a:rPr lang="de-DE" baseline="0" dirty="0" err="1"/>
              <a:t>potentially</a:t>
            </a:r>
            <a:r>
              <a:rPr lang="de-DE" baseline="0" dirty="0"/>
              <a:t> </a:t>
            </a:r>
            <a:r>
              <a:rPr lang="de-DE" baseline="0" dirty="0" err="1"/>
              <a:t>be</a:t>
            </a:r>
            <a:r>
              <a:rPr lang="de-DE" baseline="0" dirty="0"/>
              <a:t> </a:t>
            </a:r>
            <a:r>
              <a:rPr lang="de-DE" baseline="0" dirty="0" err="1"/>
              <a:t>willing</a:t>
            </a:r>
            <a:r>
              <a:rPr lang="de-DE" baseline="0" dirty="0"/>
              <a:t> </a:t>
            </a:r>
            <a:r>
              <a:rPr lang="de-DE" baseline="0" dirty="0" err="1"/>
              <a:t>to</a:t>
            </a:r>
            <a:r>
              <a:rPr lang="de-DE" baseline="0" dirty="0"/>
              <a:t> </a:t>
            </a:r>
            <a:r>
              <a:rPr lang="de-DE" baseline="0" dirty="0" err="1"/>
              <a:t>support</a:t>
            </a:r>
            <a:r>
              <a:rPr lang="de-DE" baseline="0" dirty="0"/>
              <a:t> </a:t>
            </a:r>
            <a:r>
              <a:rPr lang="de-DE" baseline="0" dirty="0" err="1"/>
              <a:t>with</a:t>
            </a:r>
            <a:r>
              <a:rPr lang="de-DE" baseline="0" dirty="0"/>
              <a:t> </a:t>
            </a:r>
            <a:r>
              <a:rPr lang="de-DE" baseline="0" dirty="0" err="1"/>
              <a:t>more</a:t>
            </a:r>
            <a:r>
              <a:rPr lang="de-DE" baseline="0" dirty="0"/>
              <a:t> </a:t>
            </a:r>
            <a:r>
              <a:rPr lang="de-DE" baseline="0" dirty="0" err="1"/>
              <a:t>trucks</a:t>
            </a:r>
            <a:endParaRPr lang="de-DE" baseline="0" dirty="0"/>
          </a:p>
          <a:p>
            <a:r>
              <a:rPr lang="de-DE" dirty="0"/>
              <a:t>Renault</a:t>
            </a:r>
            <a:r>
              <a:rPr lang="de-DE" baseline="0" dirty="0"/>
              <a:t> </a:t>
            </a:r>
            <a:r>
              <a:rPr lang="de-DE" baseline="0" dirty="0" err="1"/>
              <a:t>has</a:t>
            </a:r>
            <a:r>
              <a:rPr lang="de-DE" baseline="0" dirty="0"/>
              <a:t> registered </a:t>
            </a:r>
            <a:r>
              <a:rPr lang="de-DE" baseline="0" dirty="0" err="1"/>
              <a:t>interest</a:t>
            </a:r>
            <a:r>
              <a:rPr lang="de-DE" baseline="0" dirty="0"/>
              <a:t> in </a:t>
            </a:r>
            <a:r>
              <a:rPr lang="de-DE" baseline="0" dirty="0" err="1"/>
              <a:t>the</a:t>
            </a:r>
            <a:r>
              <a:rPr lang="de-DE" baseline="0" dirty="0"/>
              <a:t> </a:t>
            </a:r>
            <a:r>
              <a:rPr lang="de-DE" baseline="0" dirty="0" err="1"/>
              <a:t>project</a:t>
            </a:r>
            <a:r>
              <a:rPr lang="de-DE" baseline="0" dirty="0"/>
              <a:t> </a:t>
            </a:r>
            <a:r>
              <a:rPr lang="de-DE" baseline="0" dirty="0" err="1"/>
              <a:t>and</a:t>
            </a:r>
            <a:r>
              <a:rPr lang="de-DE" baseline="0" dirty="0"/>
              <a:t> </a:t>
            </a:r>
            <a:r>
              <a:rPr lang="de-DE" baseline="0" dirty="0" err="1"/>
              <a:t>might</a:t>
            </a:r>
            <a:r>
              <a:rPr lang="de-DE" baseline="0" dirty="0"/>
              <a:t> </a:t>
            </a:r>
            <a:r>
              <a:rPr lang="de-DE" baseline="0" dirty="0" err="1"/>
              <a:t>provide</a:t>
            </a:r>
            <a:r>
              <a:rPr lang="de-DE" baseline="0" dirty="0"/>
              <a:t> a </a:t>
            </a:r>
            <a:r>
              <a:rPr lang="de-DE" baseline="0" dirty="0" err="1"/>
              <a:t>truck</a:t>
            </a:r>
            <a:r>
              <a:rPr lang="de-DE" baseline="0" dirty="0"/>
              <a:t> </a:t>
            </a:r>
            <a:r>
              <a:rPr lang="de-DE" baseline="0" dirty="0" err="1"/>
              <a:t>for</a:t>
            </a:r>
            <a:r>
              <a:rPr lang="de-DE" baseline="0" dirty="0"/>
              <a:t> </a:t>
            </a:r>
            <a:r>
              <a:rPr lang="de-DE" baseline="0" dirty="0" err="1"/>
              <a:t>the</a:t>
            </a:r>
            <a:r>
              <a:rPr lang="de-DE" baseline="0" dirty="0"/>
              <a:t> </a:t>
            </a:r>
            <a:r>
              <a:rPr lang="de-DE" baseline="0" dirty="0" err="1"/>
              <a:t>training</a:t>
            </a:r>
            <a:r>
              <a:rPr lang="de-DE" baseline="0" dirty="0"/>
              <a:t> </a:t>
            </a:r>
            <a:r>
              <a:rPr lang="de-DE" baseline="0" dirty="0" err="1"/>
              <a:t>school</a:t>
            </a:r>
            <a:r>
              <a:rPr lang="de-DE" baseline="0" dirty="0"/>
              <a:t> </a:t>
            </a:r>
            <a:r>
              <a:rPr lang="de-DE" baseline="0" dirty="0" err="1"/>
              <a:t>from</a:t>
            </a:r>
            <a:r>
              <a:rPr lang="de-DE" baseline="0" dirty="0"/>
              <a:t> time </a:t>
            </a:r>
            <a:r>
              <a:rPr lang="de-DE" baseline="0" dirty="0" err="1"/>
              <a:t>to</a:t>
            </a:r>
            <a:r>
              <a:rPr lang="de-DE" baseline="0" dirty="0"/>
              <a:t> time</a:t>
            </a:r>
          </a:p>
          <a:p>
            <a:r>
              <a:rPr lang="de-DE" baseline="0" dirty="0" err="1"/>
              <a:t>Scania</a:t>
            </a:r>
            <a:r>
              <a:rPr lang="de-DE" baseline="0" dirty="0"/>
              <a:t> </a:t>
            </a:r>
            <a:r>
              <a:rPr lang="de-DE" baseline="0" dirty="0" err="1"/>
              <a:t>is</a:t>
            </a:r>
            <a:r>
              <a:rPr lang="de-DE" baseline="0" dirty="0"/>
              <a:t> </a:t>
            </a:r>
            <a:r>
              <a:rPr lang="de-DE" baseline="0" dirty="0" err="1"/>
              <a:t>equally</a:t>
            </a:r>
            <a:r>
              <a:rPr lang="de-DE" baseline="0" dirty="0"/>
              <a:t> </a:t>
            </a:r>
            <a:r>
              <a:rPr lang="de-DE" baseline="0" dirty="0" err="1"/>
              <a:t>interested</a:t>
            </a:r>
            <a:r>
              <a:rPr lang="de-DE" baseline="0" dirty="0"/>
              <a:t> in </a:t>
            </a:r>
            <a:r>
              <a:rPr lang="de-DE" baseline="0" dirty="0" err="1"/>
              <a:t>the</a:t>
            </a:r>
            <a:r>
              <a:rPr lang="de-DE" baseline="0" dirty="0"/>
              <a:t> </a:t>
            </a:r>
            <a:r>
              <a:rPr lang="de-DE" baseline="0" dirty="0" err="1"/>
              <a:t>project</a:t>
            </a:r>
            <a:r>
              <a:rPr lang="de-DE" baseline="0" dirty="0"/>
              <a:t> </a:t>
            </a:r>
          </a:p>
          <a:p>
            <a:r>
              <a:rPr lang="de-DE" baseline="0" dirty="0"/>
              <a:t> </a:t>
            </a:r>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17</a:t>
            </a:fld>
            <a:endParaRPr lang="de-DE"/>
          </a:p>
        </p:txBody>
      </p:sp>
    </p:spTree>
    <p:extLst>
      <p:ext uri="{BB962C8B-B14F-4D97-AF65-F5344CB8AC3E}">
        <p14:creationId xmlns:p14="http://schemas.microsoft.com/office/powerpoint/2010/main" val="1091347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24530102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13358358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auf Platzhalter ziehen oder durch Klicken auf Symbol hinzufügen</a:t>
            </a:r>
          </a:p>
        </p:txBody>
      </p:sp>
    </p:spTree>
    <p:extLst>
      <p:ext uri="{BB962C8B-B14F-4D97-AF65-F5344CB8AC3E}">
        <p14:creationId xmlns:p14="http://schemas.microsoft.com/office/powerpoint/2010/main" val="5814278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auf Platzhalter ziehen oder durch Klicken auf Symbol hinzufügen</a:t>
            </a:r>
            <a:endParaRPr lang="de-DE" noProof="0" dirty="0"/>
          </a:p>
        </p:txBody>
      </p:sp>
    </p:spTree>
    <p:extLst>
      <p:ext uri="{BB962C8B-B14F-4D97-AF65-F5344CB8AC3E}">
        <p14:creationId xmlns:p14="http://schemas.microsoft.com/office/powerpoint/2010/main" val="18016267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42417953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Tree>
    <p:extLst>
      <p:ext uri="{BB962C8B-B14F-4D97-AF65-F5344CB8AC3E}">
        <p14:creationId xmlns:p14="http://schemas.microsoft.com/office/powerpoint/2010/main" val="99345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sszeil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spTree>
    <p:extLst>
      <p:ext uri="{BB962C8B-B14F-4D97-AF65-F5344CB8AC3E}">
        <p14:creationId xmlns:p14="http://schemas.microsoft.com/office/powerpoint/2010/main" val="310084467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smtClean="0"/>
              <a:t>20.09.2017</a:t>
            </a:fld>
            <a:endParaRPr lang="de-DE" dirty="0"/>
          </a:p>
        </p:txBody>
      </p:sp>
    </p:spTree>
    <p:extLst>
      <p:ext uri="{BB962C8B-B14F-4D97-AF65-F5344CB8AC3E}">
        <p14:creationId xmlns:p14="http://schemas.microsoft.com/office/powerpoint/2010/main" val="12464289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Titel durch Klicken hinzufügen</a:t>
            </a:r>
          </a:p>
        </p:txBody>
      </p:sp>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Erste Ebene</a:t>
            </a:r>
          </a:p>
          <a:p>
            <a:pPr lvl="1"/>
            <a:r>
              <a:rPr lang="de-DE" noProof="0"/>
              <a:t>Zweite Ebene</a:t>
            </a:r>
          </a:p>
          <a:p>
            <a:pPr lvl="2"/>
            <a:r>
              <a:rPr lang="de-DE" noProof="0"/>
              <a:t>Dritte Ebene</a:t>
            </a:r>
          </a:p>
          <a:p>
            <a:pPr lvl="3"/>
            <a:r>
              <a:rPr lang="de-DE" noProof="0"/>
              <a:t>Vierte Ebene</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de-DE" sz="1000" b="0" noProof="0">
                <a:solidFill>
                  <a:srgbClr val="6E6452"/>
                </a:solidFill>
                <a:latin typeface="Arial Narrow" pitchFamily="34" charset="0"/>
              </a:rPr>
              <a:t>Seite </a:t>
            </a:r>
            <a:fld id="{327115CA-E6A4-425F-BB4F-A64D48743A27}" type="slidenum">
              <a:rPr lang="de-DE" sz="1000" b="0" noProof="0">
                <a:solidFill>
                  <a:srgbClr val="6E6452"/>
                </a:solidFill>
                <a:latin typeface="Arial Narrow" pitchFamily="34" charset="0"/>
              </a:rPr>
              <a:pPr/>
              <a:t>‹#›</a:t>
            </a:fld>
            <a:endParaRPr lang="de-DE" sz="1000" b="0" noProof="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a:t>Präsentationstitel hier eintragen</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9317A057-C766-48FB-B1EC-CC1898F04EF1}" type="datetime1">
              <a:rPr lang="de-DE" noProof="0" smtClean="0"/>
              <a:t>20.09.2017</a:t>
            </a:fld>
            <a:endParaRPr lang="de-DE" noProof="0"/>
          </a:p>
        </p:txBody>
      </p:sp>
      <p:pic>
        <p:nvPicPr>
          <p:cNvPr id="17" name="Grafik 7"/>
          <p:cNvPicPr>
            <a:picLocks noChangeAspect="1"/>
          </p:cNvPicPr>
          <p:nvPr userDrawn="1"/>
        </p:nvPicPr>
        <p:blipFill>
          <a:blip r:embed="rId10" cstate="print"/>
          <a:srcRect/>
          <a:stretch>
            <a:fillRect/>
          </a:stretch>
        </p:blipFill>
        <p:spPr bwMode="auto">
          <a:xfrm>
            <a:off x="6618288" y="304800"/>
            <a:ext cx="2106612" cy="877888"/>
          </a:xfrm>
          <a:prstGeom prst="rect">
            <a:avLst/>
          </a:prstGeom>
          <a:noFill/>
          <a:ln w="9525">
            <a:noFill/>
            <a:miter lim="800000"/>
            <a:headEnd/>
            <a:tailEnd/>
          </a:ln>
        </p:spPr>
      </p:pic>
      <p:pic>
        <p:nvPicPr>
          <p:cNvPr id="10" name="Bild 9" descr="weltkugel-1-Europa-Afrika.jpg"/>
          <p:cNvPicPr>
            <a:picLocks noChangeAspect="1"/>
          </p:cNvPicPr>
          <p:nvPr userDrawn="1"/>
        </p:nvPicPr>
        <p:blipFill rotWithShape="1">
          <a:blip r:embed="rId11">
            <a:extLst>
              <a:ext uri="{28A0092B-C50C-407E-A947-70E740481C1C}">
                <a14:useLocalDpi xmlns:a14="http://schemas.microsoft.com/office/drawing/2010/main" val="0"/>
              </a:ext>
            </a:extLst>
          </a:blip>
          <a:srcRect l="651" r="13474"/>
          <a:stretch/>
        </p:blipFill>
        <p:spPr>
          <a:xfrm>
            <a:off x="0" y="0"/>
            <a:ext cx="6544286" cy="1170000"/>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 id="2147483716" r:id="rId7"/>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Grafik 8"/>
          <p:cNvPicPr>
            <a:picLocks noChangeAspect="1"/>
          </p:cNvPicPr>
          <p:nvPr/>
        </p:nvPicPr>
        <p:blipFill>
          <a:blip r:embed="rId3" cstate="print"/>
          <a:srcRect/>
          <a:stretch>
            <a:fillRect/>
          </a:stretch>
        </p:blipFill>
        <p:spPr bwMode="auto">
          <a:xfrm>
            <a:off x="0" y="5851525"/>
            <a:ext cx="9144000" cy="738188"/>
          </a:xfrm>
          <a:prstGeom prst="rect">
            <a:avLst/>
          </a:prstGeom>
          <a:noFill/>
          <a:ln w="9525">
            <a:noFill/>
            <a:miter lim="800000"/>
            <a:headEnd/>
            <a:tailEnd/>
          </a:ln>
        </p:spPr>
      </p:pic>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de-DE" sz="1000" b="0" dirty="0">
                <a:solidFill>
                  <a:srgbClr val="6E6452"/>
                </a:solidFill>
                <a:latin typeface="Arial Narrow" pitchFamily="34" charset="0"/>
              </a:rPr>
              <a:t>Seite </a:t>
            </a:r>
            <a:fld id="{327115CA-E6A4-425F-BB4F-A64D48743A27}" type="slidenum">
              <a:rPr lang="de-DE" sz="1000" b="0">
                <a:solidFill>
                  <a:srgbClr val="6E6452"/>
                </a:solidFill>
                <a:latin typeface="Arial Narrow" pitchFamily="34" charset="0"/>
              </a:rPr>
              <a:pPr/>
              <a:t>‹#›</a:t>
            </a:fld>
            <a:endParaRPr lang="de-DE"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noProof="0" dirty="0"/>
              <a:t>Präsentationstitel hier eintragen</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9317A057-C766-48FB-B1EC-CC1898F04EF1}" type="datetime1">
              <a:rPr lang="de-DE" smtClean="0"/>
              <a:t>20.09.2017</a:t>
            </a:fld>
            <a:endParaRPr lang="de-DE" dirty="0"/>
          </a:p>
        </p:txBody>
      </p:sp>
    </p:spTree>
    <p:extLst>
      <p:ext uri="{BB962C8B-B14F-4D97-AF65-F5344CB8AC3E}">
        <p14:creationId xmlns:p14="http://schemas.microsoft.com/office/powerpoint/2010/main" val="3066890143"/>
      </p:ext>
    </p:extLst>
  </p:cSld>
  <p:clrMap bg1="lt1" tx1="dk1" bg2="lt2" tx2="dk2" accent1="accent1" accent2="accent2" accent3="accent3" accent4="accent4" accent5="accent5" accent6="accent6" hlink="hlink" folHlink="folHlink"/>
  <p:sldLayoutIdLst>
    <p:sldLayoutId id="2147483713" r:id="rId1"/>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862776" y="6581001"/>
            <a:ext cx="3418449" cy="400110"/>
          </a:xfrm>
        </p:spPr>
        <p:txBody>
          <a:bodyPr/>
          <a:lstStyle/>
          <a:p>
            <a:r>
              <a:rPr lang="de-DE" dirty="0"/>
              <a:t>Professional Driver Training Uganda Project</a:t>
            </a:r>
          </a:p>
          <a:p>
            <a:endParaRPr lang="de-DE" dirty="0"/>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pic>
        <p:nvPicPr>
          <p:cNvPr id="6146" name="Picture 2" descr="815f9ee4-cbb7-4902-9a5e-506b8ce40e53@g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1114424"/>
            <a:ext cx="5229226" cy="50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D:\new cooperation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537" y="263523"/>
            <a:ext cx="1582738"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722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000" y="2873850"/>
            <a:ext cx="7776000" cy="617928"/>
          </a:xfrm>
        </p:spPr>
        <p:txBody>
          <a:bodyPr/>
          <a:lstStyle/>
          <a:p>
            <a:pPr algn="ctr"/>
            <a:r>
              <a:rPr lang="de-DE" sz="2800" b="1" dirty="0" err="1"/>
              <a:t>Achievements</a:t>
            </a:r>
            <a:r>
              <a:rPr lang="de-DE" sz="2800" b="1" dirty="0"/>
              <a:t> </a:t>
            </a:r>
            <a:r>
              <a:rPr lang="de-DE" sz="2800" b="1" dirty="0" err="1"/>
              <a:t>until</a:t>
            </a:r>
            <a:r>
              <a:rPr lang="de-DE" sz="2800" b="1" dirty="0"/>
              <a:t> </a:t>
            </a:r>
            <a:r>
              <a:rPr lang="de-DE" sz="2800" b="1" dirty="0" err="1"/>
              <a:t>today</a:t>
            </a:r>
            <a:endParaRPr lang="de-DE" sz="2800" b="1" dirty="0"/>
          </a:p>
        </p:txBody>
      </p:sp>
      <p:sp>
        <p:nvSpPr>
          <p:cNvPr id="3" name="Fußzeilenplatzhalter 2"/>
          <p:cNvSpPr>
            <a:spLocks noGrp="1"/>
          </p:cNvSpPr>
          <p:nvPr>
            <p:ph type="ftr" sz="quarter" idx="10"/>
          </p:nvPr>
        </p:nvSpPr>
        <p:spPr>
          <a:xfrm>
            <a:off x="2862776" y="6581001"/>
            <a:ext cx="3418449" cy="400110"/>
          </a:xfrm>
        </p:spPr>
        <p:txBody>
          <a:bodyPr/>
          <a:lstStyle/>
          <a:p>
            <a:r>
              <a:rPr lang="de-DE" dirty="0"/>
              <a:t>Professional Driver Training Uganda Project</a:t>
            </a:r>
          </a:p>
          <a:p>
            <a:endParaRPr lang="de-DE" dirty="0"/>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pic>
        <p:nvPicPr>
          <p:cNvPr id="6" name="Picture 2" descr="D:\new coopera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537" y="263523"/>
            <a:ext cx="1582738"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8150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Establishment </a:t>
            </a:r>
            <a:r>
              <a:rPr lang="de-DE" b="1" dirty="0" err="1"/>
              <a:t>of</a:t>
            </a:r>
            <a:r>
              <a:rPr lang="de-DE" b="1" dirty="0"/>
              <a:t> an </a:t>
            </a:r>
            <a:r>
              <a:rPr lang="de-DE" b="1" dirty="0" err="1"/>
              <a:t>interim</a:t>
            </a:r>
            <a:r>
              <a:rPr lang="de-DE" b="1" dirty="0"/>
              <a:t> </a:t>
            </a:r>
            <a:r>
              <a:rPr lang="de-DE" b="1" dirty="0" err="1"/>
              <a:t>training</a:t>
            </a:r>
            <a:r>
              <a:rPr lang="de-DE" b="1" dirty="0"/>
              <a:t> </a:t>
            </a:r>
            <a:r>
              <a:rPr lang="de-DE" b="1" dirty="0" err="1"/>
              <a:t>facility</a:t>
            </a:r>
            <a:endParaRPr lang="de-DE" b="1" dirty="0"/>
          </a:p>
        </p:txBody>
      </p:sp>
      <p:sp>
        <p:nvSpPr>
          <p:cNvPr id="3" name="Fußzeilenplatzhalter 2"/>
          <p:cNvSpPr>
            <a:spLocks noGrp="1"/>
          </p:cNvSpPr>
          <p:nvPr>
            <p:ph type="ftr" sz="quarter" idx="10"/>
          </p:nvPr>
        </p:nvSpPr>
        <p:spPr>
          <a:xfrm>
            <a:off x="2862776" y="6581001"/>
            <a:ext cx="3418449" cy="400110"/>
          </a:xfrm>
        </p:spPr>
        <p:txBody>
          <a:bodyPr/>
          <a:lstStyle/>
          <a:p>
            <a:r>
              <a:rPr lang="de-DE" dirty="0"/>
              <a:t>Professional Driver Training Uganda Project</a:t>
            </a:r>
          </a:p>
          <a:p>
            <a:endParaRPr lang="de-DE" dirty="0"/>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sp>
        <p:nvSpPr>
          <p:cNvPr id="5" name="Inhaltsplatzhalter 4"/>
          <p:cNvSpPr>
            <a:spLocks noGrp="1"/>
          </p:cNvSpPr>
          <p:nvPr>
            <p:ph idx="1"/>
          </p:nvPr>
        </p:nvSpPr>
        <p:spPr>
          <a:xfrm>
            <a:off x="619125" y="2086050"/>
            <a:ext cx="7840875" cy="3816000"/>
          </a:xfrm>
        </p:spPr>
        <p:txBody>
          <a:bodyPr/>
          <a:lstStyle/>
          <a:p>
            <a:pPr marL="285750" indent="-285750">
              <a:buFont typeface="Arial" panose="020B0604020202020204" pitchFamily="34" charset="0"/>
              <a:buChar char="•"/>
            </a:pPr>
            <a:r>
              <a:rPr lang="de-DE" dirty="0"/>
              <a:t>Long </a:t>
            </a:r>
            <a:r>
              <a:rPr lang="de-DE" dirty="0" err="1"/>
              <a:t>term</a:t>
            </a:r>
            <a:r>
              <a:rPr lang="de-DE" dirty="0"/>
              <a:t> </a:t>
            </a:r>
            <a:r>
              <a:rPr lang="de-DE" dirty="0" err="1"/>
              <a:t>allocation</a:t>
            </a:r>
            <a:r>
              <a:rPr lang="de-DE" dirty="0"/>
              <a:t> </a:t>
            </a:r>
            <a:r>
              <a:rPr lang="de-DE" dirty="0" err="1"/>
              <a:t>of</a:t>
            </a:r>
            <a:r>
              <a:rPr lang="de-DE" dirty="0"/>
              <a:t> </a:t>
            </a:r>
            <a:r>
              <a:rPr lang="de-DE" dirty="0" err="1"/>
              <a:t>office</a:t>
            </a:r>
            <a:r>
              <a:rPr lang="de-DE" dirty="0"/>
              <a:t> </a:t>
            </a:r>
            <a:r>
              <a:rPr lang="de-DE" dirty="0" err="1"/>
              <a:t>and</a:t>
            </a:r>
            <a:r>
              <a:rPr lang="de-DE" dirty="0"/>
              <a:t> </a:t>
            </a:r>
            <a:r>
              <a:rPr lang="de-DE" dirty="0" err="1"/>
              <a:t>training</a:t>
            </a:r>
            <a:r>
              <a:rPr lang="de-DE" dirty="0"/>
              <a:t> </a:t>
            </a:r>
            <a:r>
              <a:rPr lang="de-DE" dirty="0" err="1"/>
              <a:t>space</a:t>
            </a:r>
            <a:r>
              <a:rPr lang="de-DE" dirty="0"/>
              <a:t> </a:t>
            </a:r>
          </a:p>
          <a:p>
            <a:pPr marL="285750" indent="-285750">
              <a:buFont typeface="Arial" panose="020B0604020202020204" pitchFamily="34" charset="0"/>
              <a:buChar char="•"/>
            </a:pPr>
            <a:r>
              <a:rPr lang="de-DE" dirty="0"/>
              <a:t>Long </a:t>
            </a:r>
            <a:r>
              <a:rPr lang="de-DE" dirty="0" err="1"/>
              <a:t>term</a:t>
            </a:r>
            <a:r>
              <a:rPr lang="de-DE" dirty="0"/>
              <a:t> </a:t>
            </a:r>
            <a:r>
              <a:rPr lang="de-DE" dirty="0" err="1"/>
              <a:t>loan</a:t>
            </a:r>
            <a:r>
              <a:rPr lang="de-DE" dirty="0"/>
              <a:t> </a:t>
            </a:r>
            <a:r>
              <a:rPr lang="de-DE" dirty="0" err="1"/>
              <a:t>of</a:t>
            </a:r>
            <a:r>
              <a:rPr lang="de-DE" dirty="0"/>
              <a:t> rigid </a:t>
            </a:r>
            <a:r>
              <a:rPr lang="de-DE" dirty="0" err="1"/>
              <a:t>and</a:t>
            </a:r>
            <a:r>
              <a:rPr lang="de-DE" dirty="0"/>
              <a:t> </a:t>
            </a:r>
            <a:r>
              <a:rPr lang="de-DE" dirty="0" err="1"/>
              <a:t>articulate</a:t>
            </a:r>
            <a:r>
              <a:rPr lang="de-DE" dirty="0"/>
              <a:t> </a:t>
            </a:r>
            <a:r>
              <a:rPr lang="de-DE" dirty="0" err="1"/>
              <a:t>truck</a:t>
            </a:r>
            <a:endParaRPr lang="de-DE" dirty="0"/>
          </a:p>
          <a:p>
            <a:pPr marL="285750" indent="-285750">
              <a:buFont typeface="Arial" panose="020B0604020202020204" pitchFamily="34" charset="0"/>
              <a:buChar char="•"/>
            </a:pPr>
            <a:r>
              <a:rPr lang="de-DE" dirty="0" err="1"/>
              <a:t>Centre</a:t>
            </a:r>
            <a:r>
              <a:rPr lang="de-DE" dirty="0"/>
              <a:t> </a:t>
            </a:r>
            <a:r>
              <a:rPr lang="de-DE" dirty="0" err="1"/>
              <a:t>management</a:t>
            </a:r>
            <a:r>
              <a:rPr lang="de-DE" dirty="0"/>
              <a:t> </a:t>
            </a:r>
            <a:r>
              <a:rPr lang="de-DE" dirty="0" err="1"/>
              <a:t>and</a:t>
            </a:r>
            <a:r>
              <a:rPr lang="de-DE" dirty="0"/>
              <a:t> </a:t>
            </a:r>
            <a:r>
              <a:rPr lang="de-DE" dirty="0" err="1"/>
              <a:t>training</a:t>
            </a:r>
            <a:r>
              <a:rPr lang="de-DE" dirty="0"/>
              <a:t> </a:t>
            </a:r>
            <a:r>
              <a:rPr lang="de-DE" dirty="0" err="1"/>
              <a:t>consultants</a:t>
            </a:r>
            <a:r>
              <a:rPr lang="de-DE" dirty="0"/>
              <a:t> </a:t>
            </a:r>
            <a:r>
              <a:rPr lang="de-DE" dirty="0" err="1"/>
              <a:t>hired</a:t>
            </a:r>
            <a:r>
              <a:rPr lang="de-DE" dirty="0"/>
              <a:t> </a:t>
            </a:r>
          </a:p>
          <a:p>
            <a:pPr marL="285750" indent="-285750">
              <a:buFont typeface="Arial" panose="020B0604020202020204" pitchFamily="34" charset="0"/>
              <a:buChar char="•"/>
            </a:pPr>
            <a:endParaRPr lang="de-DE" dirty="0"/>
          </a:p>
        </p:txBody>
      </p:sp>
      <p:pic>
        <p:nvPicPr>
          <p:cNvPr id="3074" name="Picture 2" descr="C:\Arbeit\Safeway Right Way Project\Implementation\Training Documentation\Professional Pictures\IMG_73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 y="3705224"/>
            <a:ext cx="4200525" cy="2800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3" descr="C:\Arbeit\Safeway Right Way Project\Implementation\Pictures\Launch\1E3A6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238" y="3309938"/>
            <a:ext cx="3902075" cy="2600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D:\new cooperation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9537" y="263523"/>
            <a:ext cx="1582738"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8719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10 </a:t>
            </a:r>
            <a:r>
              <a:rPr lang="en-US" b="1" dirty="0"/>
              <a:t>trainers trained to deliver the EAC </a:t>
            </a:r>
            <a:r>
              <a:rPr lang="en-US" b="1" dirty="0" err="1"/>
              <a:t>Standardised</a:t>
            </a:r>
            <a:r>
              <a:rPr lang="en-US" b="1" dirty="0"/>
              <a:t> Curriculum (4 undergoing training)</a:t>
            </a:r>
            <a:br>
              <a:rPr lang="en-US" b="1" dirty="0"/>
            </a:br>
            <a:endParaRPr lang="de-DE" b="1" dirty="0"/>
          </a:p>
        </p:txBody>
      </p:sp>
      <p:sp>
        <p:nvSpPr>
          <p:cNvPr id="3" name="Fußzeilenplatzhalter 2"/>
          <p:cNvSpPr>
            <a:spLocks noGrp="1"/>
          </p:cNvSpPr>
          <p:nvPr>
            <p:ph type="ftr" sz="quarter" idx="10"/>
          </p:nvPr>
        </p:nvSpPr>
        <p:spPr>
          <a:xfrm>
            <a:off x="2862776" y="6581001"/>
            <a:ext cx="3418449" cy="400110"/>
          </a:xfrm>
        </p:spPr>
        <p:txBody>
          <a:bodyPr/>
          <a:lstStyle/>
          <a:p>
            <a:r>
              <a:rPr lang="de-DE" dirty="0"/>
              <a:t>Professional Driver Training Uganda Project</a:t>
            </a:r>
          </a:p>
          <a:p>
            <a:endParaRPr lang="de-DE" dirty="0"/>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sp>
        <p:nvSpPr>
          <p:cNvPr id="5" name="Inhaltsplatzhalter 4"/>
          <p:cNvSpPr>
            <a:spLocks noGrp="1"/>
          </p:cNvSpPr>
          <p:nvPr>
            <p:ph idx="1"/>
          </p:nvPr>
        </p:nvSpPr>
        <p:spPr>
          <a:xfrm>
            <a:off x="4438650" y="2352750"/>
            <a:ext cx="4021350" cy="3816000"/>
          </a:xfrm>
        </p:spPr>
        <p:txBody>
          <a:bodyPr/>
          <a:lstStyle/>
          <a:p>
            <a:pPr marL="285750" indent="-285750">
              <a:buFont typeface="Arial" panose="020B0604020202020204" pitchFamily="34" charset="0"/>
              <a:buChar char="•"/>
            </a:pPr>
            <a:r>
              <a:rPr lang="en-GB" b="1" dirty="0"/>
              <a:t>Participants in the Training of Trainers (</a:t>
            </a:r>
            <a:r>
              <a:rPr lang="en-GB" b="1" dirty="0" err="1"/>
              <a:t>ToT</a:t>
            </a:r>
            <a:r>
              <a:rPr lang="en-GB" b="1" dirty="0"/>
              <a:t>) included (amongst others):</a:t>
            </a:r>
            <a:endParaRPr lang="de-DE" b="1" dirty="0"/>
          </a:p>
          <a:p>
            <a:pPr marL="285750" indent="-285750">
              <a:buFont typeface="Arial" panose="020B0604020202020204" pitchFamily="34" charset="0"/>
              <a:buChar char="•"/>
            </a:pPr>
            <a:r>
              <a:rPr lang="en-GB" dirty="0"/>
              <a:t>Safe Way Right Way</a:t>
            </a:r>
          </a:p>
          <a:p>
            <a:pPr marL="285750" indent="-285750">
              <a:buFont typeface="Arial" panose="020B0604020202020204" pitchFamily="34" charset="0"/>
              <a:buChar char="•"/>
            </a:pPr>
            <a:r>
              <a:rPr lang="en-GB" dirty="0"/>
              <a:t>Uganda Driving Standards Agency (UDSA)</a:t>
            </a:r>
          </a:p>
          <a:p>
            <a:pPr marL="285750" indent="-285750">
              <a:buFont typeface="Arial" panose="020B0604020202020204" pitchFamily="34" charset="0"/>
              <a:buChar char="•"/>
            </a:pPr>
            <a:r>
              <a:rPr lang="en-GB" dirty="0"/>
              <a:t>Prestige Driving School</a:t>
            </a:r>
          </a:p>
          <a:p>
            <a:pPr marL="285750" indent="-285750">
              <a:buFont typeface="Arial" panose="020B0604020202020204" pitchFamily="34" charset="0"/>
              <a:buChar char="•"/>
            </a:pPr>
            <a:r>
              <a:rPr lang="en-GB" dirty="0"/>
              <a:t>Automobile Association of Uganda</a:t>
            </a:r>
          </a:p>
          <a:p>
            <a:pPr marL="285750" indent="-285750">
              <a:buFont typeface="Arial" panose="020B0604020202020204" pitchFamily="34" charset="0"/>
              <a:buChar char="•"/>
            </a:pPr>
            <a:r>
              <a:rPr lang="en-GB" dirty="0"/>
              <a:t>Country View Driving School</a:t>
            </a:r>
          </a:p>
          <a:p>
            <a:pPr marL="285750" indent="-285750">
              <a:buFont typeface="Arial" panose="020B0604020202020204" pitchFamily="34" charset="0"/>
              <a:buChar char="•"/>
            </a:pPr>
            <a:r>
              <a:rPr lang="en-GB" dirty="0"/>
              <a:t>Uganda Police Force (Driving school and the Inspectorate of Vehicles</a:t>
            </a:r>
            <a:r>
              <a:rPr lang="de-DE" dirty="0"/>
              <a:t>	</a:t>
            </a:r>
          </a:p>
        </p:txBody>
      </p:sp>
      <p:pic>
        <p:nvPicPr>
          <p:cNvPr id="6"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65302" y="2831109"/>
            <a:ext cx="3687624" cy="2458415"/>
          </a:xfrm>
          <a:prstGeom prst="rect">
            <a:avLst/>
          </a:prstGeom>
          <a:ln>
            <a:noFill/>
          </a:ln>
          <a:effectLst>
            <a:outerShdw blurRad="292100" dist="139700" dir="2700000" algn="tl" rotWithShape="0">
              <a:srgbClr val="333333">
                <a:alpha val="65000"/>
              </a:srgbClr>
            </a:outerShdw>
          </a:effectLst>
        </p:spPr>
      </p:pic>
      <p:pic>
        <p:nvPicPr>
          <p:cNvPr id="7" name="Picture 2" descr="D:\new cooperation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9537" y="263523"/>
            <a:ext cx="1582738"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7926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The Training of Trainers is based on:</a:t>
            </a:r>
            <a:endParaRPr lang="de-DE" b="1" dirty="0"/>
          </a:p>
        </p:txBody>
      </p:sp>
      <p:sp>
        <p:nvSpPr>
          <p:cNvPr id="3" name="Fußzeilenplatzhalter 2"/>
          <p:cNvSpPr>
            <a:spLocks noGrp="1"/>
          </p:cNvSpPr>
          <p:nvPr>
            <p:ph type="ftr" sz="quarter" idx="10"/>
          </p:nvPr>
        </p:nvSpPr>
        <p:spPr>
          <a:xfrm>
            <a:off x="2862776" y="6581001"/>
            <a:ext cx="3418449" cy="400110"/>
          </a:xfrm>
        </p:spPr>
        <p:txBody>
          <a:bodyPr/>
          <a:lstStyle/>
          <a:p>
            <a:r>
              <a:rPr lang="de-DE" dirty="0"/>
              <a:t>Professional Driver Training Uganda Project</a:t>
            </a:r>
          </a:p>
          <a:p>
            <a:endParaRPr lang="de-DE" dirty="0"/>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828063" y="2676895"/>
            <a:ext cx="2897501" cy="26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p:nvPr/>
        </p:nvSpPr>
        <p:spPr>
          <a:xfrm>
            <a:off x="622080" y="2712204"/>
            <a:ext cx="5139560" cy="2554545"/>
          </a:xfrm>
          <a:prstGeom prst="rect">
            <a:avLst/>
          </a:prstGeom>
        </p:spPr>
        <p:txBody>
          <a:bodyPr wrap="square">
            <a:spAutoFit/>
          </a:bodyPr>
          <a:lstStyle/>
          <a:p>
            <a:pPr algn="ctr"/>
            <a:r>
              <a:rPr lang="en-GB" sz="2000" b="0" dirty="0">
                <a:solidFill>
                  <a:schemeClr val="tx1"/>
                </a:solidFill>
              </a:rPr>
              <a:t>THE EAST AFRICAN COMMUNITY</a:t>
            </a:r>
          </a:p>
          <a:p>
            <a:pPr algn="ctr"/>
            <a:r>
              <a:rPr lang="en-GB" sz="2000" b="0" dirty="0">
                <a:solidFill>
                  <a:schemeClr val="tx1"/>
                </a:solidFill>
              </a:rPr>
              <a:t>STANDARDISED CURRICULUM FOR DRIVERS OF LARGE COMMERCIAL VEHICLES </a:t>
            </a:r>
          </a:p>
          <a:p>
            <a:endParaRPr lang="en-GB" sz="2000" b="0" dirty="0">
              <a:solidFill>
                <a:schemeClr val="tx1"/>
              </a:solidFill>
            </a:endParaRPr>
          </a:p>
          <a:p>
            <a:r>
              <a:rPr lang="en-GB" sz="2000" b="0" dirty="0">
                <a:solidFill>
                  <a:schemeClr val="tx1"/>
                </a:solidFill>
              </a:rPr>
              <a:t>Which was developed</a:t>
            </a:r>
          </a:p>
          <a:p>
            <a:r>
              <a:rPr lang="en-GB" sz="2000" b="0" dirty="0">
                <a:solidFill>
                  <a:schemeClr val="tx1"/>
                </a:solidFill>
              </a:rPr>
              <a:t>in 2015 through</a:t>
            </a:r>
          </a:p>
          <a:p>
            <a:r>
              <a:rPr lang="en-GB" sz="2000" b="0" dirty="0">
                <a:solidFill>
                  <a:schemeClr val="tx1"/>
                </a:solidFill>
              </a:rPr>
              <a:t>funding from:</a:t>
            </a:r>
          </a:p>
        </p:txBody>
      </p:sp>
      <p:pic>
        <p:nvPicPr>
          <p:cNvPr id="8" name="Picture 9" descr="http://ali-ea-foundation.net/wp-content/uploads/2014/10/TMEA-New-Logo-Ta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5709" y="4331908"/>
            <a:ext cx="1609549" cy="991069"/>
          </a:xfrm>
          <a:prstGeom prst="rect">
            <a:avLst/>
          </a:prstGeom>
          <a:noFill/>
          <a:ln>
            <a:noFill/>
          </a:ln>
        </p:spPr>
      </p:pic>
      <p:pic>
        <p:nvPicPr>
          <p:cNvPr id="9" name="Picture 2" descr="D:\new cooperation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9537" y="263523"/>
            <a:ext cx="1582738"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39017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Launch </a:t>
            </a:r>
            <a:r>
              <a:rPr lang="de-DE" b="1" dirty="0" err="1"/>
              <a:t>of</a:t>
            </a:r>
            <a:r>
              <a:rPr lang="de-DE" b="1" dirty="0"/>
              <a:t> </a:t>
            </a:r>
            <a:r>
              <a:rPr lang="de-DE" b="1" dirty="0" err="1"/>
              <a:t>the</a:t>
            </a:r>
            <a:r>
              <a:rPr lang="de-DE" b="1" dirty="0"/>
              <a:t> </a:t>
            </a:r>
            <a:r>
              <a:rPr lang="de-DE" b="1" dirty="0" err="1"/>
              <a:t>project</a:t>
            </a:r>
            <a:r>
              <a:rPr lang="de-DE" b="1" dirty="0"/>
              <a:t> </a:t>
            </a:r>
            <a:r>
              <a:rPr lang="de-DE" b="1" dirty="0" err="1"/>
              <a:t>and</a:t>
            </a:r>
            <a:r>
              <a:rPr lang="de-DE" b="1" dirty="0"/>
              <a:t> </a:t>
            </a:r>
            <a:r>
              <a:rPr lang="de-DE" b="1" dirty="0" err="1"/>
              <a:t>stakeholder</a:t>
            </a:r>
            <a:r>
              <a:rPr lang="de-DE" b="1" dirty="0"/>
              <a:t> </a:t>
            </a:r>
            <a:r>
              <a:rPr lang="de-DE" b="1" dirty="0" err="1"/>
              <a:t>commitment</a:t>
            </a:r>
            <a:endParaRPr lang="de-DE" b="1" dirty="0"/>
          </a:p>
        </p:txBody>
      </p:sp>
      <p:sp>
        <p:nvSpPr>
          <p:cNvPr id="3" name="Fußzeilenplatzhalter 2"/>
          <p:cNvSpPr>
            <a:spLocks noGrp="1"/>
          </p:cNvSpPr>
          <p:nvPr>
            <p:ph type="ftr" sz="quarter" idx="10"/>
          </p:nvPr>
        </p:nvSpPr>
        <p:spPr>
          <a:xfrm>
            <a:off x="2862776" y="6581001"/>
            <a:ext cx="3418449" cy="400110"/>
          </a:xfrm>
        </p:spPr>
        <p:txBody>
          <a:bodyPr/>
          <a:lstStyle/>
          <a:p>
            <a:r>
              <a:rPr lang="de-DE" dirty="0"/>
              <a:t>Professional Driver Training Uganda Project</a:t>
            </a:r>
          </a:p>
          <a:p>
            <a:endParaRPr lang="de-DE" dirty="0"/>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pic>
        <p:nvPicPr>
          <p:cNvPr id="5122" name="Picture 2" descr="C:\Arbeit\Safeway Right Way Project\Implementation\Pictures\Launch\1E3A64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726" y="3952875"/>
            <a:ext cx="3594770" cy="23955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C:\Arbeit\Safeway Right Way Project\Implementation\Pictures\Launch\AF7O65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063" y="2397472"/>
            <a:ext cx="3227387" cy="21507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4286250" y="2238375"/>
            <a:ext cx="4429125" cy="1477328"/>
          </a:xfrm>
          <a:prstGeom prst="rect">
            <a:avLst/>
          </a:prstGeom>
          <a:noFill/>
        </p:spPr>
        <p:txBody>
          <a:bodyPr wrap="square" rtlCol="0">
            <a:spAutoFit/>
          </a:bodyPr>
          <a:lstStyle/>
          <a:p>
            <a:pPr marL="285750" indent="-285750">
              <a:buFont typeface="Arial" panose="020B0604020202020204" pitchFamily="34" charset="0"/>
              <a:buChar char="•"/>
            </a:pPr>
            <a:r>
              <a:rPr lang="de-DE" sz="1800" b="0" dirty="0">
                <a:solidFill>
                  <a:srgbClr val="6C6B62"/>
                </a:solidFill>
              </a:rPr>
              <a:t>Strong </a:t>
            </a:r>
            <a:r>
              <a:rPr lang="de-DE" sz="1800" b="0" dirty="0" err="1">
                <a:solidFill>
                  <a:srgbClr val="6C6B62"/>
                </a:solidFill>
              </a:rPr>
              <a:t>support</a:t>
            </a:r>
            <a:r>
              <a:rPr lang="de-DE" sz="1800" b="0" dirty="0">
                <a:solidFill>
                  <a:srgbClr val="6C6B62"/>
                </a:solidFill>
              </a:rPr>
              <a:t> </a:t>
            </a:r>
            <a:r>
              <a:rPr lang="de-DE" sz="1800" b="0" dirty="0" err="1">
                <a:solidFill>
                  <a:srgbClr val="6C6B62"/>
                </a:solidFill>
              </a:rPr>
              <a:t>by</a:t>
            </a:r>
            <a:r>
              <a:rPr lang="de-DE" sz="1800" b="0" dirty="0">
                <a:solidFill>
                  <a:srgbClr val="6C6B62"/>
                </a:solidFill>
              </a:rPr>
              <a:t> </a:t>
            </a:r>
            <a:r>
              <a:rPr lang="de-DE" sz="1800" b="0" dirty="0" err="1">
                <a:solidFill>
                  <a:srgbClr val="6C6B62"/>
                </a:solidFill>
              </a:rPr>
              <a:t>Ministry</a:t>
            </a:r>
            <a:r>
              <a:rPr lang="de-DE" sz="1800" b="0" dirty="0">
                <a:solidFill>
                  <a:srgbClr val="6C6B62"/>
                </a:solidFill>
              </a:rPr>
              <a:t> </a:t>
            </a:r>
            <a:r>
              <a:rPr lang="de-DE" sz="1800" b="0" dirty="0" err="1">
                <a:solidFill>
                  <a:srgbClr val="6C6B62"/>
                </a:solidFill>
              </a:rPr>
              <a:t>of</a:t>
            </a:r>
            <a:r>
              <a:rPr lang="de-DE" sz="1800" b="0" dirty="0">
                <a:solidFill>
                  <a:srgbClr val="6C6B62"/>
                </a:solidFill>
              </a:rPr>
              <a:t> Works </a:t>
            </a:r>
            <a:r>
              <a:rPr lang="de-DE" sz="1800" b="0" dirty="0" err="1">
                <a:solidFill>
                  <a:srgbClr val="6C6B62"/>
                </a:solidFill>
              </a:rPr>
              <a:t>and</a:t>
            </a:r>
            <a:r>
              <a:rPr lang="de-DE" sz="1800" b="0" dirty="0">
                <a:solidFill>
                  <a:srgbClr val="6C6B62"/>
                </a:solidFill>
              </a:rPr>
              <a:t> Transport </a:t>
            </a:r>
            <a:r>
              <a:rPr lang="de-DE" sz="1800" b="0" dirty="0" err="1">
                <a:solidFill>
                  <a:srgbClr val="6C6B62"/>
                </a:solidFill>
              </a:rPr>
              <a:t>and</a:t>
            </a:r>
            <a:r>
              <a:rPr lang="de-DE" sz="1800" b="0" dirty="0">
                <a:solidFill>
                  <a:srgbClr val="6C6B62"/>
                </a:solidFill>
              </a:rPr>
              <a:t> </a:t>
            </a:r>
            <a:r>
              <a:rPr lang="de-DE" sz="1800" b="0" dirty="0" err="1">
                <a:solidFill>
                  <a:srgbClr val="6C6B62"/>
                </a:solidFill>
              </a:rPr>
              <a:t>Ministry</a:t>
            </a:r>
            <a:r>
              <a:rPr lang="de-DE" sz="1800" b="0" dirty="0">
                <a:solidFill>
                  <a:srgbClr val="6C6B62"/>
                </a:solidFill>
              </a:rPr>
              <a:t> </a:t>
            </a:r>
            <a:r>
              <a:rPr lang="de-DE" sz="1800" b="0" dirty="0" err="1">
                <a:solidFill>
                  <a:srgbClr val="6C6B62"/>
                </a:solidFill>
              </a:rPr>
              <a:t>of</a:t>
            </a:r>
            <a:r>
              <a:rPr lang="de-DE" sz="1800" b="0" dirty="0">
                <a:solidFill>
                  <a:srgbClr val="6C6B62"/>
                </a:solidFill>
              </a:rPr>
              <a:t> </a:t>
            </a:r>
            <a:r>
              <a:rPr lang="de-DE" sz="1800" b="0" dirty="0" err="1">
                <a:solidFill>
                  <a:srgbClr val="6C6B62"/>
                </a:solidFill>
              </a:rPr>
              <a:t>Energy</a:t>
            </a:r>
            <a:r>
              <a:rPr lang="de-DE" sz="1800" b="0" dirty="0">
                <a:solidFill>
                  <a:srgbClr val="6C6B62"/>
                </a:solidFill>
              </a:rPr>
              <a:t> </a:t>
            </a:r>
            <a:r>
              <a:rPr lang="de-DE" sz="1800" b="0" dirty="0" err="1">
                <a:solidFill>
                  <a:srgbClr val="6C6B62"/>
                </a:solidFill>
              </a:rPr>
              <a:t>and</a:t>
            </a:r>
            <a:r>
              <a:rPr lang="de-DE" sz="1800" b="0" dirty="0">
                <a:solidFill>
                  <a:srgbClr val="6C6B62"/>
                </a:solidFill>
              </a:rPr>
              <a:t> Mineral Development</a:t>
            </a:r>
          </a:p>
          <a:p>
            <a:pPr marL="285750" indent="-285750">
              <a:buFont typeface="Arial" panose="020B0604020202020204" pitchFamily="34" charset="0"/>
              <a:buChar char="•"/>
            </a:pPr>
            <a:r>
              <a:rPr lang="de-DE" sz="1800" b="0" dirty="0" err="1">
                <a:solidFill>
                  <a:srgbClr val="6C6B62"/>
                </a:solidFill>
              </a:rPr>
              <a:t>Inclusion</a:t>
            </a:r>
            <a:r>
              <a:rPr lang="de-DE" sz="1800" b="0" dirty="0">
                <a:solidFill>
                  <a:srgbClr val="6C6B62"/>
                </a:solidFill>
              </a:rPr>
              <a:t> </a:t>
            </a:r>
            <a:r>
              <a:rPr lang="de-DE" sz="1800" b="0" dirty="0" err="1">
                <a:solidFill>
                  <a:srgbClr val="6C6B62"/>
                </a:solidFill>
              </a:rPr>
              <a:t>of</a:t>
            </a:r>
            <a:r>
              <a:rPr lang="de-DE" sz="1800" b="0" dirty="0">
                <a:solidFill>
                  <a:srgbClr val="6C6B62"/>
                </a:solidFill>
              </a:rPr>
              <a:t> </a:t>
            </a:r>
            <a:r>
              <a:rPr lang="de-DE" sz="1800" b="0" dirty="0" err="1">
                <a:solidFill>
                  <a:srgbClr val="6C6B62"/>
                </a:solidFill>
              </a:rPr>
              <a:t>employer</a:t>
            </a:r>
            <a:r>
              <a:rPr lang="de-DE" sz="1800" b="0" dirty="0">
                <a:solidFill>
                  <a:srgbClr val="6C6B62"/>
                </a:solidFill>
              </a:rPr>
              <a:t> </a:t>
            </a:r>
            <a:r>
              <a:rPr lang="de-DE" sz="1800" b="0" dirty="0" err="1">
                <a:solidFill>
                  <a:srgbClr val="6C6B62"/>
                </a:solidFill>
              </a:rPr>
              <a:t>and</a:t>
            </a:r>
            <a:r>
              <a:rPr lang="de-DE" sz="1800" b="0" dirty="0">
                <a:solidFill>
                  <a:srgbClr val="6C6B62"/>
                </a:solidFill>
              </a:rPr>
              <a:t> </a:t>
            </a:r>
            <a:r>
              <a:rPr lang="de-DE" sz="1800" b="0" dirty="0" err="1">
                <a:solidFill>
                  <a:srgbClr val="6C6B62"/>
                </a:solidFill>
              </a:rPr>
              <a:t>employee</a:t>
            </a:r>
            <a:r>
              <a:rPr lang="de-DE" sz="1800" b="0" dirty="0">
                <a:solidFill>
                  <a:srgbClr val="6C6B62"/>
                </a:solidFill>
              </a:rPr>
              <a:t> </a:t>
            </a:r>
            <a:r>
              <a:rPr lang="de-DE" sz="1800" b="0" dirty="0" err="1">
                <a:solidFill>
                  <a:srgbClr val="6C6B62"/>
                </a:solidFill>
              </a:rPr>
              <a:t>associations</a:t>
            </a:r>
            <a:endParaRPr lang="de-DE" sz="1800" b="0" dirty="0">
              <a:solidFill>
                <a:srgbClr val="6C6B62"/>
              </a:solidFill>
            </a:endParaRPr>
          </a:p>
        </p:txBody>
      </p:sp>
      <p:pic>
        <p:nvPicPr>
          <p:cNvPr id="8" name="Picture 2" descr="D:\new cooperation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9537" y="263523"/>
            <a:ext cx="1582738"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3592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a:t>Outreach</a:t>
            </a:r>
            <a:r>
              <a:rPr lang="de-DE" b="1" dirty="0"/>
              <a:t> </a:t>
            </a:r>
            <a:r>
              <a:rPr lang="de-DE" b="1" dirty="0" err="1"/>
              <a:t>campaign</a:t>
            </a:r>
            <a:r>
              <a:rPr lang="de-DE" b="1" dirty="0"/>
              <a:t> </a:t>
            </a:r>
            <a:r>
              <a:rPr lang="de-DE" b="1" dirty="0" err="1"/>
              <a:t>and</a:t>
            </a:r>
            <a:r>
              <a:rPr lang="de-DE" b="1" dirty="0"/>
              <a:t> </a:t>
            </a:r>
            <a:r>
              <a:rPr lang="de-DE" b="1" dirty="0" err="1"/>
              <a:t>registering</a:t>
            </a:r>
            <a:r>
              <a:rPr lang="de-DE" b="1" dirty="0"/>
              <a:t> </a:t>
            </a:r>
            <a:r>
              <a:rPr lang="de-DE" b="1" dirty="0" err="1"/>
              <a:t>of</a:t>
            </a:r>
            <a:r>
              <a:rPr lang="de-DE" b="1" dirty="0"/>
              <a:t> </a:t>
            </a:r>
            <a:r>
              <a:rPr lang="de-DE" b="1" dirty="0" err="1"/>
              <a:t>individuals</a:t>
            </a:r>
            <a:r>
              <a:rPr lang="de-DE" dirty="0"/>
              <a:t> </a:t>
            </a:r>
          </a:p>
        </p:txBody>
      </p:sp>
      <p:sp>
        <p:nvSpPr>
          <p:cNvPr id="3" name="Fußzeilenplatzhalter 2"/>
          <p:cNvSpPr>
            <a:spLocks noGrp="1"/>
          </p:cNvSpPr>
          <p:nvPr>
            <p:ph type="ftr" sz="quarter" idx="10"/>
          </p:nvPr>
        </p:nvSpPr>
        <p:spPr>
          <a:xfrm>
            <a:off x="2862776" y="6581001"/>
            <a:ext cx="3418449" cy="400110"/>
          </a:xfrm>
        </p:spPr>
        <p:txBody>
          <a:bodyPr/>
          <a:lstStyle/>
          <a:p>
            <a:r>
              <a:rPr lang="de-DE" dirty="0"/>
              <a:t>Professional Driver Training Uganda Project</a:t>
            </a:r>
          </a:p>
          <a:p>
            <a:endParaRPr lang="de-DE" dirty="0"/>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sp>
        <p:nvSpPr>
          <p:cNvPr id="5" name="Inhaltsplatzhalter 4"/>
          <p:cNvSpPr>
            <a:spLocks noGrp="1"/>
          </p:cNvSpPr>
          <p:nvPr>
            <p:ph idx="1"/>
          </p:nvPr>
        </p:nvSpPr>
        <p:spPr>
          <a:xfrm>
            <a:off x="743279" y="2086050"/>
            <a:ext cx="7776000" cy="3816000"/>
          </a:xfrm>
        </p:spPr>
        <p:txBody>
          <a:bodyPr/>
          <a:lstStyle/>
          <a:p>
            <a:pPr marL="285750" indent="-285750">
              <a:buFont typeface="Arial" panose="020B0604020202020204" pitchFamily="34" charset="0"/>
              <a:buChar char="•"/>
            </a:pPr>
            <a:r>
              <a:rPr lang="de-DE" dirty="0" err="1"/>
              <a:t>By</a:t>
            </a:r>
            <a:r>
              <a:rPr lang="de-DE" dirty="0"/>
              <a:t> 29. August 2017 </a:t>
            </a:r>
            <a:r>
              <a:rPr lang="de-DE" b="1" dirty="0"/>
              <a:t>1567</a:t>
            </a:r>
            <a:r>
              <a:rPr lang="de-DE" dirty="0"/>
              <a:t> </a:t>
            </a:r>
            <a:r>
              <a:rPr lang="de-DE" dirty="0" err="1"/>
              <a:t>individuals</a:t>
            </a:r>
            <a:r>
              <a:rPr lang="de-DE" dirty="0"/>
              <a:t> </a:t>
            </a:r>
            <a:r>
              <a:rPr lang="de-DE" dirty="0" err="1"/>
              <a:t>have</a:t>
            </a:r>
            <a:r>
              <a:rPr lang="de-DE" dirty="0"/>
              <a:t> registered </a:t>
            </a:r>
            <a:r>
              <a:rPr lang="de-DE" dirty="0" err="1"/>
              <a:t>their</a:t>
            </a:r>
            <a:r>
              <a:rPr lang="de-DE" dirty="0"/>
              <a:t> </a:t>
            </a:r>
            <a:r>
              <a:rPr lang="de-DE" dirty="0" err="1"/>
              <a:t>interest</a:t>
            </a:r>
            <a:r>
              <a:rPr lang="de-DE" dirty="0"/>
              <a:t> </a:t>
            </a:r>
            <a:r>
              <a:rPr lang="de-DE" dirty="0" err="1"/>
              <a:t>for</a:t>
            </a:r>
            <a:r>
              <a:rPr lang="de-DE" dirty="0"/>
              <a:t> </a:t>
            </a:r>
            <a:r>
              <a:rPr lang="de-DE" dirty="0" err="1"/>
              <a:t>licence</a:t>
            </a:r>
            <a:r>
              <a:rPr lang="de-DE" dirty="0"/>
              <a:t> </a:t>
            </a:r>
            <a:r>
              <a:rPr lang="de-DE" dirty="0" err="1"/>
              <a:t>aquistion</a:t>
            </a:r>
            <a:r>
              <a:rPr lang="de-DE" dirty="0"/>
              <a:t> / upgrade  </a:t>
            </a:r>
          </a:p>
          <a:p>
            <a:pPr marL="285750" indent="-285750">
              <a:buFont typeface="Arial" panose="020B0604020202020204" pitchFamily="34" charset="0"/>
              <a:buChar char="•"/>
            </a:pPr>
            <a:endParaRPr lang="de-DE" dirty="0"/>
          </a:p>
        </p:txBody>
      </p:sp>
      <p:pic>
        <p:nvPicPr>
          <p:cNvPr id="8"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8277" y="4579994"/>
            <a:ext cx="2593718" cy="1945289"/>
          </a:xfrm>
          <a:prstGeom prst="rect">
            <a:avLst/>
          </a:prstGeom>
          <a:ln>
            <a:noFill/>
          </a:ln>
          <a:effectLst>
            <a:outerShdw blurRad="292100" dist="139700" dir="2700000" algn="tl" rotWithShape="0">
              <a:srgbClr val="333333">
                <a:alpha val="65000"/>
              </a:srgbClr>
            </a:outerShdw>
          </a:effectLst>
        </p:spPr>
      </p:pic>
      <p:pic>
        <p:nvPicPr>
          <p:cNvPr id="9"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9715" y="3683508"/>
            <a:ext cx="2044818" cy="2726423"/>
          </a:xfrm>
          <a:prstGeom prst="rect">
            <a:avLst/>
          </a:prstGeom>
          <a:ln>
            <a:noFill/>
          </a:ln>
          <a:effectLst>
            <a:outerShdw blurRad="292100" dist="139700" dir="2700000" algn="tl" rotWithShape="0">
              <a:srgbClr val="333333">
                <a:alpha val="65000"/>
              </a:srgbClr>
            </a:outerShdw>
          </a:effectLst>
        </p:spPr>
      </p:pic>
      <p:pic>
        <p:nvPicPr>
          <p:cNvPr id="10"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1949" y="2603858"/>
            <a:ext cx="2371066" cy="1778300"/>
          </a:xfrm>
          <a:prstGeom prst="rect">
            <a:avLst/>
          </a:prstGeom>
          <a:ln>
            <a:noFill/>
          </a:ln>
          <a:effectLst>
            <a:outerShdw blurRad="292100" dist="139700" dir="2700000" algn="tl" rotWithShape="0">
              <a:srgbClr val="333333">
                <a:alpha val="65000"/>
              </a:srgbClr>
            </a:outerShdw>
          </a:effectLst>
        </p:spPr>
      </p:pic>
      <p:pic>
        <p:nvPicPr>
          <p:cNvPr id="1026" name="Picture 2" descr="C:\Arbeit\Safeway Right Way Project\Implementation\Media Campaign\Master Visual\SWRW_ATWK-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312" y="2847975"/>
            <a:ext cx="2781755" cy="39330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Arbeit\Safeway Right Way Project\Implementation\Media Campaign\Master Visual\SWRW_ATWK-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312" y="2762250"/>
            <a:ext cx="2781755" cy="39330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D:\new cooperation 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9537" y="263523"/>
            <a:ext cx="1582738"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76124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Plans </a:t>
            </a:r>
            <a:r>
              <a:rPr lang="de-DE" b="1" dirty="0" err="1"/>
              <a:t>for</a:t>
            </a:r>
            <a:r>
              <a:rPr lang="de-DE" b="1" dirty="0"/>
              <a:t> Driver Training at SWRW School</a:t>
            </a:r>
          </a:p>
        </p:txBody>
      </p:sp>
      <p:sp>
        <p:nvSpPr>
          <p:cNvPr id="3" name="Fußzeilenplatzhalter 2"/>
          <p:cNvSpPr>
            <a:spLocks noGrp="1"/>
          </p:cNvSpPr>
          <p:nvPr>
            <p:ph type="ftr" sz="quarter" idx="10"/>
          </p:nvPr>
        </p:nvSpPr>
        <p:spPr>
          <a:xfrm>
            <a:off x="2862776" y="6581001"/>
            <a:ext cx="3418449" cy="400110"/>
          </a:xfrm>
        </p:spPr>
        <p:txBody>
          <a:bodyPr/>
          <a:lstStyle/>
          <a:p>
            <a:r>
              <a:rPr lang="de-DE" dirty="0"/>
              <a:t>Professional Driver Training Uganda Project</a:t>
            </a:r>
          </a:p>
          <a:p>
            <a:endParaRPr lang="de-DE" dirty="0"/>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sp>
        <p:nvSpPr>
          <p:cNvPr id="5" name="Inhaltsplatzhalter 4"/>
          <p:cNvSpPr>
            <a:spLocks noGrp="1"/>
          </p:cNvSpPr>
          <p:nvPr>
            <p:ph idx="1"/>
          </p:nvPr>
        </p:nvSpPr>
        <p:spPr/>
        <p:txBody>
          <a:bodyPr/>
          <a:lstStyle/>
          <a:p>
            <a:pPr marL="285750" indent="-285750">
              <a:buFont typeface="Arial" panose="020B0604020202020204" pitchFamily="34" charset="0"/>
              <a:buChar char="•"/>
            </a:pPr>
            <a:r>
              <a:rPr lang="de-DE" dirty="0"/>
              <a:t>Driver </a:t>
            </a:r>
            <a:r>
              <a:rPr lang="de-DE" dirty="0" err="1"/>
              <a:t>training</a:t>
            </a:r>
            <a:r>
              <a:rPr lang="de-DE" dirty="0"/>
              <a:t> </a:t>
            </a:r>
            <a:r>
              <a:rPr lang="de-DE" dirty="0" err="1"/>
              <a:t>to</a:t>
            </a:r>
            <a:r>
              <a:rPr lang="de-DE" dirty="0"/>
              <a:t> </a:t>
            </a:r>
            <a:r>
              <a:rPr lang="de-DE" dirty="0" err="1"/>
              <a:t>start</a:t>
            </a:r>
            <a:r>
              <a:rPr lang="de-DE" dirty="0"/>
              <a:t> </a:t>
            </a:r>
            <a:r>
              <a:rPr lang="de-DE" dirty="0" err="1"/>
              <a:t>beginning</a:t>
            </a:r>
            <a:r>
              <a:rPr lang="de-DE" dirty="0"/>
              <a:t> </a:t>
            </a:r>
            <a:r>
              <a:rPr lang="de-DE" dirty="0" err="1"/>
              <a:t>of</a:t>
            </a:r>
            <a:r>
              <a:rPr lang="de-DE" dirty="0"/>
              <a:t> </a:t>
            </a:r>
            <a:r>
              <a:rPr lang="de-DE" dirty="0" err="1"/>
              <a:t>October</a:t>
            </a:r>
            <a:endParaRPr lang="de-DE" dirty="0"/>
          </a:p>
          <a:p>
            <a:pPr marL="285750" indent="-285750">
              <a:spcAft>
                <a:spcPts val="0"/>
              </a:spcAft>
              <a:buFont typeface="Arial" panose="020B0604020202020204" pitchFamily="34" charset="0"/>
              <a:buChar char="•"/>
            </a:pPr>
            <a:r>
              <a:rPr lang="de-DE" dirty="0" err="1"/>
              <a:t>Jointly</a:t>
            </a:r>
            <a:r>
              <a:rPr lang="de-DE" dirty="0"/>
              <a:t> </a:t>
            </a:r>
            <a:r>
              <a:rPr lang="de-DE" dirty="0" err="1"/>
              <a:t>agreed</a:t>
            </a:r>
            <a:r>
              <a:rPr lang="de-DE" dirty="0"/>
              <a:t> </a:t>
            </a:r>
            <a:r>
              <a:rPr lang="de-DE" dirty="0" err="1"/>
              <a:t>fee</a:t>
            </a:r>
            <a:r>
              <a:rPr lang="de-DE" dirty="0"/>
              <a:t> </a:t>
            </a:r>
            <a:r>
              <a:rPr lang="de-DE" dirty="0" err="1"/>
              <a:t>structure</a:t>
            </a:r>
            <a:r>
              <a:rPr lang="de-DE" dirty="0"/>
              <a:t>: </a:t>
            </a:r>
            <a:br>
              <a:rPr lang="de-DE" dirty="0"/>
            </a:br>
            <a:r>
              <a:rPr lang="de-DE" dirty="0" err="1"/>
              <a:t>Licence</a:t>
            </a:r>
            <a:r>
              <a:rPr lang="de-DE" dirty="0"/>
              <a:t> </a:t>
            </a:r>
            <a:r>
              <a:rPr lang="de-DE" dirty="0" err="1"/>
              <a:t>Aquisition</a:t>
            </a:r>
            <a:r>
              <a:rPr lang="de-DE" dirty="0"/>
              <a:t> / Upgrade Programme: 990.000 UGX (~230€)</a:t>
            </a:r>
          </a:p>
          <a:p>
            <a:r>
              <a:rPr lang="de-DE" dirty="0"/>
              <a:t>    B2B/individual </a:t>
            </a:r>
            <a:r>
              <a:rPr lang="de-DE" dirty="0" err="1"/>
              <a:t>refresher</a:t>
            </a:r>
            <a:r>
              <a:rPr lang="de-DE" dirty="0"/>
              <a:t> </a:t>
            </a:r>
            <a:r>
              <a:rPr lang="de-DE" dirty="0" err="1"/>
              <a:t>trainings</a:t>
            </a:r>
            <a:r>
              <a:rPr lang="de-DE" dirty="0"/>
              <a:t>: 500.000 UGX (~125€)</a:t>
            </a:r>
          </a:p>
          <a:p>
            <a:pPr marL="285750" indent="-285750">
              <a:spcAft>
                <a:spcPts val="0"/>
              </a:spcAft>
              <a:buFont typeface="Arial" panose="020B0604020202020204" pitchFamily="34" charset="0"/>
              <a:buChar char="•"/>
            </a:pPr>
            <a:r>
              <a:rPr lang="de-DE" dirty="0" err="1"/>
              <a:t>Estimated</a:t>
            </a:r>
            <a:r>
              <a:rPr lang="de-DE" dirty="0"/>
              <a:t> </a:t>
            </a:r>
            <a:r>
              <a:rPr lang="de-DE" dirty="0" err="1"/>
              <a:t>target</a:t>
            </a:r>
            <a:r>
              <a:rPr lang="de-DE" dirty="0"/>
              <a:t> </a:t>
            </a:r>
            <a:r>
              <a:rPr lang="de-DE" dirty="0" err="1"/>
              <a:t>until</a:t>
            </a:r>
            <a:r>
              <a:rPr lang="de-DE" dirty="0"/>
              <a:t> end </a:t>
            </a:r>
            <a:r>
              <a:rPr lang="de-DE" dirty="0" err="1"/>
              <a:t>of</a:t>
            </a:r>
            <a:r>
              <a:rPr lang="de-DE" dirty="0"/>
              <a:t> 2017: </a:t>
            </a:r>
          </a:p>
          <a:p>
            <a:pPr marL="288000"/>
            <a:r>
              <a:rPr lang="de-DE" dirty="0"/>
              <a:t>12 </a:t>
            </a:r>
            <a:r>
              <a:rPr lang="de-DE" dirty="0" err="1"/>
              <a:t>people</a:t>
            </a:r>
            <a:r>
              <a:rPr lang="de-DE" dirty="0"/>
              <a:t> </a:t>
            </a:r>
            <a:r>
              <a:rPr lang="de-DE" dirty="0" err="1"/>
              <a:t>trained</a:t>
            </a:r>
            <a:r>
              <a:rPr lang="de-DE" dirty="0"/>
              <a:t> </a:t>
            </a:r>
            <a:r>
              <a:rPr lang="de-DE" dirty="0" err="1"/>
              <a:t>for</a:t>
            </a:r>
            <a:r>
              <a:rPr lang="de-DE" dirty="0"/>
              <a:t> </a:t>
            </a:r>
            <a:r>
              <a:rPr lang="de-DE" dirty="0" err="1"/>
              <a:t>licence</a:t>
            </a:r>
            <a:r>
              <a:rPr lang="de-DE" dirty="0"/>
              <a:t> </a:t>
            </a:r>
            <a:r>
              <a:rPr lang="de-DE" dirty="0" err="1"/>
              <a:t>aquisition</a:t>
            </a:r>
            <a:r>
              <a:rPr lang="de-DE" dirty="0"/>
              <a:t> / upgrade</a:t>
            </a:r>
          </a:p>
          <a:p>
            <a:pPr marL="288000"/>
            <a:r>
              <a:rPr lang="de-DE" dirty="0"/>
              <a:t>100 </a:t>
            </a:r>
            <a:r>
              <a:rPr lang="de-DE" dirty="0" err="1"/>
              <a:t>people</a:t>
            </a:r>
            <a:r>
              <a:rPr lang="de-DE" dirty="0"/>
              <a:t> </a:t>
            </a:r>
            <a:r>
              <a:rPr lang="de-DE" dirty="0" err="1"/>
              <a:t>trained</a:t>
            </a:r>
            <a:r>
              <a:rPr lang="de-DE" dirty="0"/>
              <a:t> in </a:t>
            </a:r>
            <a:r>
              <a:rPr lang="de-DE" dirty="0" err="1"/>
              <a:t>refresher</a:t>
            </a:r>
            <a:r>
              <a:rPr lang="de-DE" dirty="0"/>
              <a:t> </a:t>
            </a:r>
            <a:r>
              <a:rPr lang="de-DE" dirty="0" err="1"/>
              <a:t>trainings</a:t>
            </a:r>
            <a:r>
              <a:rPr lang="de-DE" dirty="0"/>
              <a:t>  </a:t>
            </a:r>
          </a:p>
          <a:p>
            <a:endParaRPr lang="de-DE" dirty="0"/>
          </a:p>
          <a:p>
            <a:endParaRPr lang="de-DE" dirty="0"/>
          </a:p>
        </p:txBody>
      </p:sp>
      <p:pic>
        <p:nvPicPr>
          <p:cNvPr id="2050" name="Picture 2" descr="C:\Arbeit\Safeway Right Way Project\Implementation\Pictures\Launch\1E3A64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4341" y="4381499"/>
            <a:ext cx="2922984" cy="1947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D:\new cooperation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9537" y="263523"/>
            <a:ext cx="1582738"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2566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t>Current </a:t>
            </a:r>
            <a:r>
              <a:rPr lang="de-DE" sz="2800" b="1" dirty="0" err="1"/>
              <a:t>Challenges</a:t>
            </a:r>
            <a:endParaRPr lang="de-DE" sz="2800" b="1" dirty="0"/>
          </a:p>
        </p:txBody>
      </p:sp>
      <p:sp>
        <p:nvSpPr>
          <p:cNvPr id="3" name="Fußzeilenplatzhalter 2"/>
          <p:cNvSpPr>
            <a:spLocks noGrp="1"/>
          </p:cNvSpPr>
          <p:nvPr>
            <p:ph type="ftr" sz="quarter" idx="10"/>
          </p:nvPr>
        </p:nvSpPr>
        <p:spPr>
          <a:xfrm>
            <a:off x="2862776" y="6581001"/>
            <a:ext cx="3418449" cy="400110"/>
          </a:xfrm>
        </p:spPr>
        <p:txBody>
          <a:bodyPr/>
          <a:lstStyle/>
          <a:p>
            <a:r>
              <a:rPr lang="de-DE" dirty="0"/>
              <a:t>Professional Driver Training Uganda Project</a:t>
            </a:r>
          </a:p>
          <a:p>
            <a:endParaRPr lang="de-DE" dirty="0"/>
          </a:p>
        </p:txBody>
      </p:sp>
      <p:sp>
        <p:nvSpPr>
          <p:cNvPr id="4" name="Datumsplatzhalter 3"/>
          <p:cNvSpPr>
            <a:spLocks noGrp="1"/>
          </p:cNvSpPr>
          <p:nvPr>
            <p:ph type="dt" sz="half" idx="11"/>
          </p:nvPr>
        </p:nvSpPr>
        <p:spPr/>
        <p:txBody>
          <a:bodyPr/>
          <a:lstStyle/>
          <a:p>
            <a:r>
              <a:rPr lang="de-DE" dirty="0"/>
              <a:t>31.08.2017</a:t>
            </a:r>
          </a:p>
        </p:txBody>
      </p:sp>
      <p:sp>
        <p:nvSpPr>
          <p:cNvPr id="5" name="Inhaltsplatzhalter 4"/>
          <p:cNvSpPr>
            <a:spLocks noGrp="1"/>
          </p:cNvSpPr>
          <p:nvPr>
            <p:ph idx="1"/>
          </p:nvPr>
        </p:nvSpPr>
        <p:spPr/>
        <p:txBody>
          <a:bodyPr/>
          <a:lstStyle/>
          <a:p>
            <a:pPr marL="342900" indent="-342900">
              <a:buFont typeface="Arial" panose="020B0604020202020204" pitchFamily="34" charset="0"/>
              <a:buChar char="•"/>
            </a:pPr>
            <a:r>
              <a:rPr lang="de-DE" sz="2000" dirty="0" err="1"/>
              <a:t>Currently</a:t>
            </a:r>
            <a:r>
              <a:rPr lang="de-DE" sz="2000" dirty="0"/>
              <a:t>, </a:t>
            </a:r>
            <a:r>
              <a:rPr lang="de-DE" sz="2000" dirty="0" err="1"/>
              <a:t>number</a:t>
            </a:r>
            <a:r>
              <a:rPr lang="de-DE" sz="2000" dirty="0"/>
              <a:t> </a:t>
            </a:r>
            <a:r>
              <a:rPr lang="de-DE" sz="2000" dirty="0" err="1"/>
              <a:t>of</a:t>
            </a:r>
            <a:r>
              <a:rPr lang="de-DE" sz="2000" dirty="0"/>
              <a:t> </a:t>
            </a:r>
            <a:r>
              <a:rPr lang="de-DE" sz="2000" dirty="0" err="1"/>
              <a:t>training</a:t>
            </a:r>
            <a:r>
              <a:rPr lang="de-DE" sz="2000" dirty="0"/>
              <a:t> </a:t>
            </a:r>
            <a:r>
              <a:rPr lang="de-DE" sz="2000" dirty="0" err="1"/>
              <a:t>vehicles</a:t>
            </a:r>
            <a:r>
              <a:rPr lang="de-DE" sz="2000" dirty="0"/>
              <a:t> </a:t>
            </a:r>
            <a:r>
              <a:rPr lang="de-DE" sz="2000" dirty="0" err="1"/>
              <a:t>constraint</a:t>
            </a:r>
            <a:r>
              <a:rPr lang="de-DE" sz="2000" dirty="0"/>
              <a:t> </a:t>
            </a:r>
            <a:r>
              <a:rPr lang="de-DE" sz="2000" dirty="0" err="1"/>
              <a:t>to</a:t>
            </a:r>
            <a:r>
              <a:rPr lang="de-DE" sz="2000" dirty="0"/>
              <a:t> </a:t>
            </a:r>
            <a:r>
              <a:rPr lang="de-DE" sz="2000" dirty="0" err="1"/>
              <a:t>raise</a:t>
            </a:r>
            <a:r>
              <a:rPr lang="de-DE" sz="2000" dirty="0"/>
              <a:t> </a:t>
            </a:r>
            <a:r>
              <a:rPr lang="de-DE" sz="2000" dirty="0" err="1"/>
              <a:t>the</a:t>
            </a:r>
            <a:r>
              <a:rPr lang="de-DE" sz="2000" dirty="0"/>
              <a:t> </a:t>
            </a:r>
            <a:r>
              <a:rPr lang="de-DE" sz="2000" dirty="0" err="1"/>
              <a:t>number</a:t>
            </a:r>
            <a:r>
              <a:rPr lang="de-DE" sz="2000" dirty="0"/>
              <a:t> </a:t>
            </a:r>
            <a:r>
              <a:rPr lang="de-DE" sz="2000" dirty="0" err="1"/>
              <a:t>of</a:t>
            </a:r>
            <a:r>
              <a:rPr lang="de-DE" sz="2000" dirty="0"/>
              <a:t> </a:t>
            </a:r>
            <a:r>
              <a:rPr lang="de-DE" sz="2000" dirty="0" err="1"/>
              <a:t>people</a:t>
            </a:r>
            <a:r>
              <a:rPr lang="de-DE" sz="2000" dirty="0"/>
              <a:t> </a:t>
            </a:r>
            <a:r>
              <a:rPr lang="de-DE" sz="2000" dirty="0" err="1"/>
              <a:t>trained</a:t>
            </a:r>
            <a:r>
              <a:rPr lang="de-DE" sz="2000" dirty="0"/>
              <a:t> </a:t>
            </a:r>
          </a:p>
          <a:p>
            <a:pPr marL="342900" indent="-342900">
              <a:buFont typeface="Arial" panose="020B0604020202020204" pitchFamily="34" charset="0"/>
              <a:buChar char="•"/>
            </a:pPr>
            <a:r>
              <a:rPr lang="de-DE" sz="2000" dirty="0"/>
              <a:t>Demand </a:t>
            </a:r>
            <a:r>
              <a:rPr lang="de-DE" sz="2000" dirty="0" err="1"/>
              <a:t>seems</a:t>
            </a:r>
            <a:r>
              <a:rPr lang="de-DE" sz="2000" dirty="0"/>
              <a:t> </a:t>
            </a:r>
            <a:r>
              <a:rPr lang="de-DE" sz="2000" dirty="0" err="1"/>
              <a:t>to</a:t>
            </a:r>
            <a:r>
              <a:rPr lang="de-DE" sz="2000" dirty="0"/>
              <a:t> </a:t>
            </a:r>
            <a:r>
              <a:rPr lang="de-DE" sz="2000" dirty="0" err="1"/>
              <a:t>be</a:t>
            </a:r>
            <a:r>
              <a:rPr lang="de-DE" sz="2000" dirty="0"/>
              <a:t> </a:t>
            </a:r>
            <a:r>
              <a:rPr lang="de-DE" sz="2000" dirty="0" err="1"/>
              <a:t>higher</a:t>
            </a:r>
            <a:r>
              <a:rPr lang="de-DE" sz="2000" dirty="0"/>
              <a:t> </a:t>
            </a:r>
            <a:r>
              <a:rPr lang="de-DE" sz="2000" dirty="0" err="1"/>
              <a:t>than</a:t>
            </a:r>
            <a:r>
              <a:rPr lang="de-DE" sz="2000" dirty="0"/>
              <a:t> </a:t>
            </a:r>
            <a:r>
              <a:rPr lang="de-DE" sz="2000" dirty="0" err="1"/>
              <a:t>currently</a:t>
            </a:r>
            <a:r>
              <a:rPr lang="de-DE" sz="2000" dirty="0"/>
              <a:t> </a:t>
            </a:r>
            <a:r>
              <a:rPr lang="de-DE" sz="2000" dirty="0" err="1"/>
              <a:t>possible</a:t>
            </a:r>
            <a:r>
              <a:rPr lang="de-DE" sz="2000" dirty="0"/>
              <a:t> </a:t>
            </a:r>
            <a:r>
              <a:rPr lang="de-DE" sz="2000" dirty="0" err="1"/>
              <a:t>output</a:t>
            </a:r>
            <a:r>
              <a:rPr lang="de-DE" sz="2000" dirty="0"/>
              <a:t> </a:t>
            </a:r>
          </a:p>
          <a:p>
            <a:pPr marL="342900" indent="-342900">
              <a:buFont typeface="Arial" panose="020B0604020202020204" pitchFamily="34" charset="0"/>
              <a:buChar char="•"/>
            </a:pPr>
            <a:r>
              <a:rPr lang="de-DE" sz="2000" dirty="0" err="1"/>
              <a:t>Keeping</a:t>
            </a:r>
            <a:r>
              <a:rPr lang="de-DE" sz="2000" dirty="0"/>
              <a:t> </a:t>
            </a:r>
            <a:r>
              <a:rPr lang="de-DE" sz="2000" dirty="0" err="1"/>
              <a:t>individuals</a:t>
            </a:r>
            <a:r>
              <a:rPr lang="de-DE" sz="2000" dirty="0"/>
              <a:t> </a:t>
            </a:r>
            <a:r>
              <a:rPr lang="de-DE" sz="2000" dirty="0" err="1"/>
              <a:t>interested</a:t>
            </a:r>
            <a:r>
              <a:rPr lang="de-DE" sz="2000" dirty="0"/>
              <a:t> due </a:t>
            </a:r>
            <a:r>
              <a:rPr lang="de-DE" sz="2000" dirty="0" err="1"/>
              <a:t>to</a:t>
            </a:r>
            <a:r>
              <a:rPr lang="de-DE" sz="2000" dirty="0"/>
              <a:t> </a:t>
            </a:r>
            <a:r>
              <a:rPr lang="de-DE" sz="2000" dirty="0" err="1"/>
              <a:t>possible</a:t>
            </a:r>
            <a:r>
              <a:rPr lang="de-DE" sz="2000" dirty="0"/>
              <a:t> </a:t>
            </a:r>
            <a:r>
              <a:rPr lang="de-DE" sz="2000" dirty="0" err="1"/>
              <a:t>long</a:t>
            </a:r>
            <a:r>
              <a:rPr lang="de-DE" sz="2000" dirty="0"/>
              <a:t> </a:t>
            </a:r>
            <a:r>
              <a:rPr lang="de-DE" sz="2000" dirty="0" err="1"/>
              <a:t>waiting</a:t>
            </a:r>
            <a:r>
              <a:rPr lang="de-DE" sz="2000" dirty="0"/>
              <a:t> time </a:t>
            </a:r>
            <a:r>
              <a:rPr lang="de-DE" sz="2000" dirty="0" err="1"/>
              <a:t>for</a:t>
            </a:r>
            <a:r>
              <a:rPr lang="de-DE" sz="2000" dirty="0"/>
              <a:t> </a:t>
            </a:r>
            <a:r>
              <a:rPr lang="de-DE" sz="2000" dirty="0" err="1"/>
              <a:t>training</a:t>
            </a:r>
            <a:r>
              <a:rPr lang="de-DE" sz="2000" dirty="0"/>
              <a:t> </a:t>
            </a:r>
            <a:r>
              <a:rPr lang="de-DE" sz="2000" dirty="0" err="1"/>
              <a:t>slot</a:t>
            </a:r>
            <a:endParaRPr lang="de-DE" sz="2000" dirty="0"/>
          </a:p>
          <a:p>
            <a:pPr marL="342900" indent="-342900">
              <a:buFont typeface="Arial" panose="020B0604020202020204" pitchFamily="34" charset="0"/>
              <a:buChar char="•"/>
            </a:pPr>
            <a:r>
              <a:rPr lang="de-DE" sz="2000" dirty="0" err="1"/>
              <a:t>Many</a:t>
            </a:r>
            <a:r>
              <a:rPr lang="de-DE" sz="2000" dirty="0"/>
              <a:t> </a:t>
            </a:r>
            <a:r>
              <a:rPr lang="de-DE" sz="2000" dirty="0" err="1"/>
              <a:t>individuals</a:t>
            </a:r>
            <a:r>
              <a:rPr lang="de-DE" sz="2000" dirty="0"/>
              <a:t> </a:t>
            </a:r>
            <a:r>
              <a:rPr lang="de-DE" sz="2000" dirty="0" err="1"/>
              <a:t>want</a:t>
            </a:r>
            <a:r>
              <a:rPr lang="de-DE" sz="2000" dirty="0"/>
              <a:t> </a:t>
            </a:r>
            <a:r>
              <a:rPr lang="de-DE" sz="2000" dirty="0" err="1"/>
              <a:t>to</a:t>
            </a:r>
            <a:r>
              <a:rPr lang="de-DE" sz="2000" dirty="0"/>
              <a:t> </a:t>
            </a:r>
            <a:r>
              <a:rPr lang="de-DE" sz="2000" dirty="0" err="1"/>
              <a:t>come</a:t>
            </a:r>
            <a:r>
              <a:rPr lang="de-DE" sz="2000" dirty="0"/>
              <a:t> </a:t>
            </a:r>
            <a:r>
              <a:rPr lang="de-DE" sz="2000" dirty="0" err="1"/>
              <a:t>for</a:t>
            </a:r>
            <a:r>
              <a:rPr lang="de-DE" sz="2000" dirty="0"/>
              <a:t> </a:t>
            </a:r>
            <a:r>
              <a:rPr lang="de-DE" sz="2000" dirty="0" err="1"/>
              <a:t>training</a:t>
            </a:r>
            <a:r>
              <a:rPr lang="de-DE" sz="2000" dirty="0"/>
              <a:t> </a:t>
            </a:r>
            <a:r>
              <a:rPr lang="de-DE" sz="2000" dirty="0" err="1"/>
              <a:t>while</a:t>
            </a:r>
            <a:r>
              <a:rPr lang="de-DE" sz="2000" dirty="0"/>
              <a:t> </a:t>
            </a:r>
            <a:r>
              <a:rPr lang="de-DE" sz="2000" dirty="0" err="1"/>
              <a:t>being</a:t>
            </a:r>
            <a:r>
              <a:rPr lang="de-DE" sz="2000" dirty="0"/>
              <a:t> on a </a:t>
            </a:r>
            <a:r>
              <a:rPr lang="de-DE" sz="2000" dirty="0" err="1"/>
              <a:t>job</a:t>
            </a:r>
            <a:endParaRPr lang="de-DE" sz="2000" dirty="0"/>
          </a:p>
          <a:p>
            <a:endParaRPr lang="de-DE" sz="2000" dirty="0"/>
          </a:p>
        </p:txBody>
      </p:sp>
      <p:pic>
        <p:nvPicPr>
          <p:cNvPr id="6" name="Picture 2" descr="D:\new cooperation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537" y="263523"/>
            <a:ext cx="1582738"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4420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dirty="0"/>
              <a:t>Professional Driver Training Uganda Project</a:t>
            </a:r>
          </a:p>
        </p:txBody>
      </p:sp>
      <p:sp>
        <p:nvSpPr>
          <p:cNvPr id="4" name="Datumsplatzhalter 3"/>
          <p:cNvSpPr>
            <a:spLocks noGrp="1"/>
          </p:cNvSpPr>
          <p:nvPr>
            <p:ph type="dt" sz="half" idx="11"/>
          </p:nvPr>
        </p:nvSpPr>
        <p:spPr/>
        <p:txBody>
          <a:bodyPr/>
          <a:lstStyle/>
          <a:p>
            <a:r>
              <a:rPr lang="de-DE" noProof="0" dirty="0"/>
              <a:t>31.08.2017</a:t>
            </a:r>
          </a:p>
        </p:txBody>
      </p:sp>
      <p:sp>
        <p:nvSpPr>
          <p:cNvPr id="9" name="Titel 2"/>
          <p:cNvSpPr txBox="1">
            <a:spLocks/>
          </p:cNvSpPr>
          <p:nvPr/>
        </p:nvSpPr>
        <p:spPr bwMode="auto">
          <a:xfrm>
            <a:off x="1040400" y="1642962"/>
            <a:ext cx="7034400" cy="167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r>
              <a:rPr lang="de-DE" sz="3600" dirty="0"/>
              <a:t>Professional Driver Training Uganda</a:t>
            </a:r>
            <a:br>
              <a:rPr lang="de-DE" sz="3600" dirty="0"/>
            </a:br>
            <a:r>
              <a:rPr lang="en-US" b="0" dirty="0"/>
              <a:t>Project presentation</a:t>
            </a:r>
          </a:p>
        </p:txBody>
      </p:sp>
      <p:sp>
        <p:nvSpPr>
          <p:cNvPr id="12" name="Untertitel 5"/>
          <p:cNvSpPr txBox="1">
            <a:spLocks/>
          </p:cNvSpPr>
          <p:nvPr/>
        </p:nvSpPr>
        <p:spPr bwMode="auto">
          <a:xfrm>
            <a:off x="1040400" y="4768770"/>
            <a:ext cx="70344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0" indent="0" algn="ctr">
              <a:buNone/>
            </a:pPr>
            <a:endParaRPr lang="de-DE" sz="2400" b="0" dirty="0"/>
          </a:p>
          <a:p>
            <a:pPr marL="0" indent="0" algn="ctr">
              <a:buNone/>
            </a:pPr>
            <a:endParaRPr lang="de-DE" sz="2000" b="0" dirty="0"/>
          </a:p>
          <a:p>
            <a:pPr marL="0" indent="0" algn="ctr">
              <a:buNone/>
            </a:pPr>
            <a:r>
              <a:rPr lang="de-DE" sz="2000" b="0" dirty="0" err="1"/>
              <a:t>Mukono</a:t>
            </a:r>
            <a:r>
              <a:rPr lang="de-DE" sz="2000" b="0" dirty="0"/>
              <a:t> 30.08.2017</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337" y="4058960"/>
            <a:ext cx="1637534" cy="152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Grafik 12" descr="https://dms.giz.de/dms/llisapi.dll/103187844/E4D-SOGA-OFFICIAL_LOGO_14_07_2016.jpg?func=doc.Fetch&amp;nodeid=10318784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4207" y="3955102"/>
            <a:ext cx="1672593" cy="1440160"/>
          </a:xfrm>
          <a:prstGeom prst="rect">
            <a:avLst/>
          </a:prstGeom>
          <a:noFill/>
          <a:ln>
            <a:noFill/>
          </a:ln>
        </p:spPr>
      </p:pic>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3307" y="5395262"/>
            <a:ext cx="1763324" cy="73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C:\Arbeit\Safeway Right Way Project\Implementation\Transaid_logo_rgb_white_bk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600" y="3969999"/>
            <a:ext cx="209175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new cooperation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9537" y="263523"/>
            <a:ext cx="1582738" cy="1152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signature20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2671" y="4695676"/>
            <a:ext cx="3023312" cy="88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97538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Project </a:t>
            </a:r>
            <a:r>
              <a:rPr lang="en-GB" b="1" dirty="0"/>
              <a:t>Objective</a:t>
            </a:r>
          </a:p>
        </p:txBody>
      </p:sp>
      <p:sp>
        <p:nvSpPr>
          <p:cNvPr id="3" name="Fußzeilenplatzhalter 2"/>
          <p:cNvSpPr>
            <a:spLocks noGrp="1"/>
          </p:cNvSpPr>
          <p:nvPr>
            <p:ph type="ftr" sz="quarter" idx="10"/>
          </p:nvPr>
        </p:nvSpPr>
        <p:spPr/>
        <p:txBody>
          <a:bodyPr/>
          <a:lstStyle/>
          <a:p>
            <a:r>
              <a:rPr lang="de-DE" dirty="0"/>
              <a:t>Professional Driver Training Uganda Project</a:t>
            </a:r>
          </a:p>
        </p:txBody>
      </p:sp>
      <p:sp>
        <p:nvSpPr>
          <p:cNvPr id="4" name="Datumsplatzhalter 3"/>
          <p:cNvSpPr>
            <a:spLocks noGrp="1"/>
          </p:cNvSpPr>
          <p:nvPr>
            <p:ph type="dt" sz="half" idx="11"/>
          </p:nvPr>
        </p:nvSpPr>
        <p:spPr/>
        <p:txBody>
          <a:bodyPr/>
          <a:lstStyle/>
          <a:p>
            <a:r>
              <a:rPr lang="de-DE" noProof="0" dirty="0"/>
              <a:t>31.08.2017</a:t>
            </a:r>
          </a:p>
        </p:txBody>
      </p:sp>
      <p:sp>
        <p:nvSpPr>
          <p:cNvPr id="5" name="Inhaltsplatzhalter 4"/>
          <p:cNvSpPr>
            <a:spLocks noGrp="1"/>
          </p:cNvSpPr>
          <p:nvPr>
            <p:ph idx="1"/>
          </p:nvPr>
        </p:nvSpPr>
        <p:spPr>
          <a:xfrm>
            <a:off x="3924301" y="2914725"/>
            <a:ext cx="4783350" cy="3238425"/>
          </a:xfrm>
        </p:spPr>
        <p:txBody>
          <a:bodyPr/>
          <a:lstStyle/>
          <a:p>
            <a:pPr algn="just"/>
            <a:r>
              <a:rPr lang="en-US" sz="2000" dirty="0"/>
              <a:t>Build up heavy goods vehicle (HGV) and passenger service vehicle (PSV) driver training in Uganda in cooperation with industry partners, leading to increased employment of Ugandan drivers in the transport sector and to improved road safety in Uganda</a:t>
            </a:r>
          </a:p>
          <a:p>
            <a:endParaRPr lang="de-DE" sz="1600" dirty="0"/>
          </a:p>
        </p:txBody>
      </p:sp>
      <p:pic>
        <p:nvPicPr>
          <p:cNvPr id="6" name="Picture 2" descr="D:\new coopera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537" y="263523"/>
            <a:ext cx="1582738"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815f9ee4-cbb7-4902-9a5e-506b8ce40e53@gi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2266950"/>
            <a:ext cx="3761402" cy="366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7715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862776" y="6581001"/>
            <a:ext cx="3418449" cy="400110"/>
          </a:xfrm>
        </p:spPr>
        <p:txBody>
          <a:bodyPr/>
          <a:lstStyle/>
          <a:p>
            <a:r>
              <a:rPr lang="de-DE" dirty="0"/>
              <a:t>Professional Driver Training Uganda Project</a:t>
            </a:r>
          </a:p>
          <a:p>
            <a:endParaRPr lang="de-DE" dirty="0"/>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sp>
        <p:nvSpPr>
          <p:cNvPr id="6" name="Content Placeholder 4"/>
          <p:cNvSpPr>
            <a:spLocks noGrp="1"/>
          </p:cNvSpPr>
          <p:nvPr>
            <p:ph idx="1"/>
          </p:nvPr>
        </p:nvSpPr>
        <p:spPr/>
        <p:txBody>
          <a:bodyPr/>
          <a:lstStyle/>
          <a:p>
            <a:pPr marL="285750" indent="-285750">
              <a:buFont typeface="Arial" panose="020B0604020202020204" pitchFamily="34" charset="0"/>
              <a:buChar char="•"/>
            </a:pPr>
            <a:r>
              <a:rPr lang="en-GB" dirty="0"/>
              <a:t>Amongst existing driving schools there is no standardised training either in terms of methods used or training content. The practical training available as a proportion of the total training differs hugely between schools and quality is poor</a:t>
            </a:r>
          </a:p>
          <a:p>
            <a:pPr marL="285750" indent="-285750">
              <a:buFont typeface="Arial" panose="020B0604020202020204" pitchFamily="34" charset="0"/>
              <a:buChar char="•"/>
            </a:pPr>
            <a:r>
              <a:rPr lang="en-GB" dirty="0"/>
              <a:t>A lack of enforced national mandatory minimum standards has led to a low demand for HGV and PSV training which in turn has hampered training providers’ ability to invest in their own training schools</a:t>
            </a:r>
          </a:p>
          <a:p>
            <a:pPr marL="285750" indent="-285750">
              <a:buFont typeface="Arial" panose="020B0604020202020204" pitchFamily="34" charset="0"/>
              <a:buChar char="•"/>
            </a:pPr>
            <a:r>
              <a:rPr lang="en-GB" dirty="0"/>
              <a:t>Currently Uganda has only two instructors licensed by the Ministry of Works &amp; Transport to conduct training for CH class (heavy truck)</a:t>
            </a:r>
          </a:p>
          <a:p>
            <a:pPr marL="285750" indent="-285750">
              <a:buFont typeface="Arial" panose="020B0604020202020204" pitchFamily="34" charset="0"/>
              <a:buChar char="•"/>
            </a:pPr>
            <a:endParaRPr lang="en-GB" dirty="0"/>
          </a:p>
        </p:txBody>
      </p:sp>
      <p:sp>
        <p:nvSpPr>
          <p:cNvPr id="7" name="Title 1"/>
          <p:cNvSpPr>
            <a:spLocks noGrp="1"/>
          </p:cNvSpPr>
          <p:nvPr>
            <p:ph type="title"/>
          </p:nvPr>
        </p:nvSpPr>
        <p:spPr/>
        <p:txBody>
          <a:bodyPr/>
          <a:lstStyle/>
          <a:p>
            <a:r>
              <a:rPr lang="en-GB" b="1" dirty="0"/>
              <a:t>Country Context</a:t>
            </a:r>
          </a:p>
        </p:txBody>
      </p:sp>
      <p:pic>
        <p:nvPicPr>
          <p:cNvPr id="8" name="Picture 2" descr="D:\new coopera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537" y="263523"/>
            <a:ext cx="1582738"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6289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862776" y="6581001"/>
            <a:ext cx="3418449" cy="400110"/>
          </a:xfrm>
        </p:spPr>
        <p:txBody>
          <a:bodyPr/>
          <a:lstStyle/>
          <a:p>
            <a:r>
              <a:rPr lang="de-DE" dirty="0"/>
              <a:t>Professional Driver Training Uganda Project</a:t>
            </a:r>
          </a:p>
          <a:p>
            <a:endParaRPr lang="de-DE" dirty="0"/>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sp>
        <p:nvSpPr>
          <p:cNvPr id="6" name="Title 1"/>
          <p:cNvSpPr>
            <a:spLocks noGrp="1"/>
          </p:cNvSpPr>
          <p:nvPr>
            <p:ph type="title"/>
          </p:nvPr>
        </p:nvSpPr>
        <p:spPr/>
        <p:txBody>
          <a:bodyPr/>
          <a:lstStyle/>
          <a:p>
            <a:r>
              <a:rPr lang="en-GB" b="1" dirty="0"/>
              <a:t>Country Context (continued)</a:t>
            </a:r>
          </a:p>
        </p:txBody>
      </p:sp>
      <p:sp>
        <p:nvSpPr>
          <p:cNvPr id="7" name="Content Placeholder 4"/>
          <p:cNvSpPr>
            <a:spLocks noGrp="1"/>
          </p:cNvSpPr>
          <p:nvPr>
            <p:ph idx="1"/>
          </p:nvPr>
        </p:nvSpPr>
        <p:spPr/>
        <p:txBody>
          <a:bodyPr/>
          <a:lstStyle/>
          <a:p>
            <a:pPr marL="285750" indent="-285750">
              <a:buFont typeface="Arial" panose="020B0604020202020204" pitchFamily="34" charset="0"/>
              <a:buChar char="•"/>
            </a:pPr>
            <a:r>
              <a:rPr lang="en-GB" dirty="0"/>
              <a:t>A developing oil and gas sector and other infrastructure development projects present an opportunity whereby employment opportunities for Ugandans will increase substantially in the coming years</a:t>
            </a:r>
          </a:p>
          <a:p>
            <a:pPr marL="285750" indent="-285750">
              <a:buFont typeface="Arial" panose="020B0604020202020204" pitchFamily="34" charset="0"/>
              <a:buChar char="•"/>
            </a:pPr>
            <a:r>
              <a:rPr lang="en-GB" dirty="0"/>
              <a:t>Key to creating demand and in turn a thriving Large Commercial Vehicle (LCV) driver training sector, this project expects the Ugandan government to adopt standards as set by the EAC standardised curriculum during the lifetime of the project (ending August 2019). </a:t>
            </a:r>
          </a:p>
        </p:txBody>
      </p:sp>
      <p:pic>
        <p:nvPicPr>
          <p:cNvPr id="8" name="Picture 2" descr="D:\new coopera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537" y="263523"/>
            <a:ext cx="1582738"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2018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Project Components </a:t>
            </a:r>
            <a:r>
              <a:rPr lang="de-DE" b="1" dirty="0" err="1"/>
              <a:t>include</a:t>
            </a:r>
            <a:r>
              <a:rPr lang="de-DE" b="1" dirty="0"/>
              <a:t>: </a:t>
            </a:r>
          </a:p>
        </p:txBody>
      </p:sp>
      <p:sp>
        <p:nvSpPr>
          <p:cNvPr id="3" name="Fußzeilenplatzhalter 2"/>
          <p:cNvSpPr>
            <a:spLocks noGrp="1"/>
          </p:cNvSpPr>
          <p:nvPr>
            <p:ph type="ftr" sz="quarter" idx="10"/>
          </p:nvPr>
        </p:nvSpPr>
        <p:spPr>
          <a:xfrm>
            <a:off x="2862776" y="6581001"/>
            <a:ext cx="3418449" cy="400110"/>
          </a:xfrm>
        </p:spPr>
        <p:txBody>
          <a:bodyPr/>
          <a:lstStyle/>
          <a:p>
            <a:r>
              <a:rPr lang="de-DE" dirty="0"/>
              <a:t>Professional Driver Training Uganda Project</a:t>
            </a:r>
          </a:p>
          <a:p>
            <a:endParaRPr lang="de-DE" dirty="0"/>
          </a:p>
        </p:txBody>
      </p:sp>
      <p:sp>
        <p:nvSpPr>
          <p:cNvPr id="4" name="Datumsplatzhalter 3"/>
          <p:cNvSpPr>
            <a:spLocks noGrp="1"/>
          </p:cNvSpPr>
          <p:nvPr>
            <p:ph type="dt" sz="half" idx="11"/>
          </p:nvPr>
        </p:nvSpPr>
        <p:spPr/>
        <p:txBody>
          <a:bodyPr/>
          <a:lstStyle/>
          <a:p>
            <a:fld id="{9317A057-C766-48FB-B1EC-CC1898F04EF1}" type="datetime1">
              <a:rPr lang="de-DE" noProof="0" smtClean="0"/>
              <a:t>20.09.2017</a:t>
            </a:fld>
            <a:endParaRPr lang="de-DE" noProof="0"/>
          </a:p>
        </p:txBody>
      </p:sp>
      <p:sp>
        <p:nvSpPr>
          <p:cNvPr id="5" name="Inhaltsplatzhalter 4"/>
          <p:cNvSpPr>
            <a:spLocks noGrp="1"/>
          </p:cNvSpPr>
          <p:nvPr>
            <p:ph idx="1"/>
          </p:nvPr>
        </p:nvSpPr>
        <p:spPr>
          <a:xfrm>
            <a:off x="684000" y="2352750"/>
            <a:ext cx="7776000" cy="3816000"/>
          </a:xfrm>
        </p:spPr>
        <p:txBody>
          <a:bodyPr/>
          <a:lstStyle/>
          <a:p>
            <a:pPr marL="361950" indent="-361950">
              <a:buAutoNum type="arabicPeriod"/>
            </a:pPr>
            <a:r>
              <a:rPr lang="en-US" dirty="0"/>
              <a:t>Developing a new HGV focused driving school to be managed by Safe Way Right Way</a:t>
            </a:r>
          </a:p>
          <a:p>
            <a:pPr marL="361950" indent="-361950">
              <a:buAutoNum type="arabicPeriod"/>
            </a:pPr>
            <a:r>
              <a:rPr lang="en-US" dirty="0"/>
              <a:t>The establishment of an interim training facility (until such time as a permanent training </a:t>
            </a:r>
            <a:r>
              <a:rPr lang="en-GB" dirty="0"/>
              <a:t>centre</a:t>
            </a:r>
            <a:r>
              <a:rPr lang="en-US" dirty="0"/>
              <a:t> can be developed)</a:t>
            </a:r>
          </a:p>
          <a:p>
            <a:pPr marL="361950" indent="-361950">
              <a:buAutoNum type="arabicPeriod"/>
            </a:pPr>
            <a:r>
              <a:rPr lang="en-US" dirty="0"/>
              <a:t>Training 12 trainers to deliver the EAC </a:t>
            </a:r>
            <a:r>
              <a:rPr lang="en-US" dirty="0" err="1"/>
              <a:t>Standardised</a:t>
            </a:r>
            <a:r>
              <a:rPr lang="en-US" dirty="0"/>
              <a:t> Curriculum</a:t>
            </a:r>
          </a:p>
          <a:p>
            <a:pPr marL="361950" indent="-361950">
              <a:buAutoNum type="arabicPeriod"/>
            </a:pPr>
            <a:r>
              <a:rPr lang="en-US" dirty="0"/>
              <a:t>Supporting a number of other driving schools through training their instructors and ensuring consistent training quality</a:t>
            </a:r>
          </a:p>
          <a:p>
            <a:pPr marL="361950" indent="-361950">
              <a:buAutoNum type="arabicPeriod"/>
            </a:pPr>
            <a:r>
              <a:rPr lang="en-US" dirty="0"/>
              <a:t>Training 800 drivers according to the EAC </a:t>
            </a:r>
            <a:r>
              <a:rPr lang="en-US" dirty="0" err="1"/>
              <a:t>Standardised</a:t>
            </a:r>
            <a:r>
              <a:rPr lang="en-US" dirty="0"/>
              <a:t> Curriculum</a:t>
            </a:r>
          </a:p>
          <a:p>
            <a:pPr marL="361950" indent="-361950">
              <a:buAutoNum type="arabicPeriod"/>
            </a:pPr>
            <a:r>
              <a:rPr lang="en-US" dirty="0"/>
              <a:t>Getting 600 trained drivers into jobs</a:t>
            </a:r>
          </a:p>
          <a:p>
            <a:pPr marL="361950" indent="-361950">
              <a:buAutoNum type="arabicPeriod"/>
            </a:pPr>
            <a:r>
              <a:rPr lang="en-US" dirty="0"/>
              <a:t>Advocating for the early adoption of the EAC </a:t>
            </a:r>
            <a:r>
              <a:rPr lang="en-US" dirty="0" err="1"/>
              <a:t>Standardised</a:t>
            </a:r>
            <a:r>
              <a:rPr lang="en-US" dirty="0"/>
              <a:t> Curriculum</a:t>
            </a:r>
            <a:endParaRPr lang="de-DE" dirty="0"/>
          </a:p>
        </p:txBody>
      </p:sp>
      <p:pic>
        <p:nvPicPr>
          <p:cNvPr id="14" name="Picture 2" descr="D:\new coopera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537" y="263523"/>
            <a:ext cx="1582738"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8453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Project Partner </a:t>
            </a:r>
            <a:r>
              <a:rPr lang="de-DE" b="1" dirty="0" err="1"/>
              <a:t>Roles</a:t>
            </a:r>
            <a:endParaRPr lang="de-DE" b="1" dirty="0"/>
          </a:p>
        </p:txBody>
      </p:sp>
      <p:sp>
        <p:nvSpPr>
          <p:cNvPr id="3" name="Fußzeilenplatzhalter 2"/>
          <p:cNvSpPr>
            <a:spLocks noGrp="1"/>
          </p:cNvSpPr>
          <p:nvPr>
            <p:ph type="ftr" sz="quarter" idx="10"/>
          </p:nvPr>
        </p:nvSpPr>
        <p:spPr>
          <a:xfrm>
            <a:off x="2862776" y="6581001"/>
            <a:ext cx="3418449" cy="400110"/>
          </a:xfrm>
        </p:spPr>
        <p:txBody>
          <a:bodyPr/>
          <a:lstStyle/>
          <a:p>
            <a:r>
              <a:rPr lang="de-DE" dirty="0"/>
              <a:t>Professional Driver Training Uganda Project</a:t>
            </a:r>
          </a:p>
          <a:p>
            <a:endParaRPr lang="de-DE" dirty="0"/>
          </a:p>
        </p:txBody>
      </p:sp>
      <p:sp>
        <p:nvSpPr>
          <p:cNvPr id="4" name="Datumsplatzhalter 3"/>
          <p:cNvSpPr>
            <a:spLocks noGrp="1"/>
          </p:cNvSpPr>
          <p:nvPr>
            <p:ph type="dt" sz="half" idx="11"/>
          </p:nvPr>
        </p:nvSpPr>
        <p:spPr/>
        <p:txBody>
          <a:bodyPr/>
          <a:lstStyle/>
          <a:p>
            <a:r>
              <a:rPr lang="de-DE" noProof="0" dirty="0"/>
              <a:t>31.08.2017</a:t>
            </a:r>
          </a:p>
        </p:txBody>
      </p:sp>
      <p:sp>
        <p:nvSpPr>
          <p:cNvPr id="5" name="Inhaltsplatzhalter 4"/>
          <p:cNvSpPr>
            <a:spLocks noGrp="1"/>
          </p:cNvSpPr>
          <p:nvPr>
            <p:ph idx="1"/>
          </p:nvPr>
        </p:nvSpPr>
        <p:spPr/>
        <p:txBody>
          <a:bodyPr/>
          <a:lstStyle/>
          <a:p>
            <a:pPr marL="3420000" lvl="8"/>
            <a:r>
              <a:rPr lang="de-DE" sz="2000" dirty="0"/>
              <a:t>Project </a:t>
            </a:r>
            <a:r>
              <a:rPr lang="de-DE" sz="2000" dirty="0" err="1"/>
              <a:t>Funding</a:t>
            </a:r>
            <a:endParaRPr lang="de-DE" sz="2000" dirty="0"/>
          </a:p>
          <a:p>
            <a:pPr marL="3420000" lvl="8"/>
            <a:r>
              <a:rPr lang="de-DE" sz="2000" dirty="0"/>
              <a:t>Project </a:t>
            </a:r>
            <a:r>
              <a:rPr lang="de-DE" sz="2000" dirty="0" err="1"/>
              <a:t>Steering</a:t>
            </a:r>
            <a:r>
              <a:rPr lang="de-DE" sz="2000" dirty="0"/>
              <a:t> </a:t>
            </a:r>
            <a:r>
              <a:rPr lang="de-DE" sz="2000" dirty="0" err="1"/>
              <a:t>and</a:t>
            </a:r>
            <a:r>
              <a:rPr lang="de-DE" sz="2000" dirty="0"/>
              <a:t> Supervision</a:t>
            </a:r>
          </a:p>
          <a:p>
            <a:pPr marL="3420000" lvl="8"/>
            <a:r>
              <a:rPr lang="de-DE" sz="2000" dirty="0"/>
              <a:t>Quality Assurance</a:t>
            </a:r>
          </a:p>
          <a:p>
            <a:pPr marL="3420000" lvl="8"/>
            <a:r>
              <a:rPr lang="de-DE" sz="2000" dirty="0"/>
              <a:t>Monitoring </a:t>
            </a:r>
            <a:r>
              <a:rPr lang="de-DE" sz="2000" dirty="0" err="1"/>
              <a:t>and</a:t>
            </a:r>
            <a:r>
              <a:rPr lang="de-DE" sz="2000" dirty="0"/>
              <a:t> Evaluation</a:t>
            </a:r>
          </a:p>
          <a:p>
            <a:pPr marL="3420000" lvl="8"/>
            <a:r>
              <a:rPr lang="de-DE" sz="2000" dirty="0" err="1"/>
              <a:t>Linkage</a:t>
            </a:r>
            <a:r>
              <a:rPr lang="de-DE" sz="2000" dirty="0"/>
              <a:t> </a:t>
            </a:r>
            <a:r>
              <a:rPr lang="de-DE" sz="2000" dirty="0" err="1"/>
              <a:t>to</a:t>
            </a:r>
            <a:r>
              <a:rPr lang="de-DE" sz="2000" dirty="0"/>
              <a:t> </a:t>
            </a:r>
            <a:r>
              <a:rPr lang="de-DE" sz="2000" dirty="0" err="1"/>
              <a:t>Ministry</a:t>
            </a:r>
            <a:r>
              <a:rPr lang="de-DE" sz="2000" dirty="0"/>
              <a:t> </a:t>
            </a:r>
            <a:r>
              <a:rPr lang="de-DE" sz="2000" dirty="0" err="1"/>
              <a:t>of</a:t>
            </a:r>
            <a:r>
              <a:rPr lang="de-DE" sz="2000" dirty="0"/>
              <a:t> </a:t>
            </a:r>
            <a:r>
              <a:rPr lang="de-DE" sz="2000" dirty="0" err="1"/>
              <a:t>Energy</a:t>
            </a:r>
            <a:r>
              <a:rPr lang="de-DE" sz="2000" dirty="0"/>
              <a:t> </a:t>
            </a:r>
            <a:r>
              <a:rPr lang="de-DE" sz="2000" dirty="0" err="1"/>
              <a:t>and</a:t>
            </a:r>
            <a:r>
              <a:rPr lang="de-DE" sz="2000" dirty="0"/>
              <a:t> Mineral Development </a:t>
            </a:r>
          </a:p>
          <a:p>
            <a:pPr marL="285750" indent="-285750">
              <a:buFont typeface="Arial" panose="020B0604020202020204" pitchFamily="34" charset="0"/>
              <a:buChar char="•"/>
            </a:pPr>
            <a:endParaRPr lang="de-DE" dirty="0"/>
          </a:p>
        </p:txBody>
      </p:sp>
      <p:pic>
        <p:nvPicPr>
          <p:cNvPr id="6" name="Grafik 5" descr="https://dms.giz.de/dms/llisapi.dll/103187844/E4D-SOGA-OFFICIAL_LOGO_14_07_2016.jpg?func=doc.Fetch&amp;nodeid=10318784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768" y="2562225"/>
            <a:ext cx="1763324" cy="1654210"/>
          </a:xfrm>
          <a:prstGeom prst="rect">
            <a:avLst/>
          </a:prstGeom>
          <a:noFill/>
          <a:ln>
            <a:noFill/>
          </a:ln>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918" y="4216435"/>
            <a:ext cx="1763324" cy="73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D:\new cooperation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9537" y="263523"/>
            <a:ext cx="1582738"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56649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Project Partner </a:t>
            </a:r>
            <a:r>
              <a:rPr lang="de-DE" b="1" dirty="0" err="1"/>
              <a:t>Roles</a:t>
            </a:r>
            <a:endParaRPr lang="en-GB" dirty="0"/>
          </a:p>
        </p:txBody>
      </p:sp>
      <p:sp>
        <p:nvSpPr>
          <p:cNvPr id="3" name="Fußzeilenplatzhalter 2"/>
          <p:cNvSpPr>
            <a:spLocks noGrp="1"/>
          </p:cNvSpPr>
          <p:nvPr>
            <p:ph type="ftr" sz="quarter" idx="10"/>
          </p:nvPr>
        </p:nvSpPr>
        <p:spPr>
          <a:xfrm>
            <a:off x="2862776" y="6581001"/>
            <a:ext cx="3418449" cy="400110"/>
          </a:xfrm>
        </p:spPr>
        <p:txBody>
          <a:bodyPr/>
          <a:lstStyle/>
          <a:p>
            <a:r>
              <a:rPr lang="de-DE" dirty="0"/>
              <a:t>Professional Driver Training Uganda Project</a:t>
            </a:r>
          </a:p>
          <a:p>
            <a:endParaRPr lang="de-DE" dirty="0"/>
          </a:p>
        </p:txBody>
      </p:sp>
      <p:sp>
        <p:nvSpPr>
          <p:cNvPr id="4" name="Datumsplatzhalter 3"/>
          <p:cNvSpPr>
            <a:spLocks noGrp="1"/>
          </p:cNvSpPr>
          <p:nvPr>
            <p:ph type="dt" sz="half" idx="11"/>
          </p:nvPr>
        </p:nvSpPr>
        <p:spPr/>
        <p:txBody>
          <a:bodyPr/>
          <a:lstStyle/>
          <a:p>
            <a:r>
              <a:rPr lang="de-DE" noProof="0" dirty="0"/>
              <a:t>31.08.2017</a:t>
            </a:r>
          </a:p>
        </p:txBody>
      </p:sp>
      <p:sp>
        <p:nvSpPr>
          <p:cNvPr id="5" name="Inhaltsplatzhalter 4"/>
          <p:cNvSpPr>
            <a:spLocks noGrp="1"/>
          </p:cNvSpPr>
          <p:nvPr>
            <p:ph idx="1"/>
          </p:nvPr>
        </p:nvSpPr>
        <p:spPr>
          <a:xfrm>
            <a:off x="683999" y="2448000"/>
            <a:ext cx="8240925" cy="3816000"/>
          </a:xfrm>
        </p:spPr>
        <p:txBody>
          <a:bodyPr/>
          <a:lstStyle/>
          <a:p>
            <a:pPr marL="3420000" lvl="8">
              <a:spcAft>
                <a:spcPts val="600"/>
              </a:spcAft>
            </a:pPr>
            <a:r>
              <a:rPr lang="de-DE" sz="2000" dirty="0"/>
              <a:t>Project Implementation</a:t>
            </a:r>
          </a:p>
          <a:p>
            <a:pPr marL="3420000" lvl="8">
              <a:spcAft>
                <a:spcPts val="600"/>
              </a:spcAft>
            </a:pPr>
            <a:r>
              <a:rPr lang="de-DE" sz="2000" dirty="0" err="1"/>
              <a:t>Oversight</a:t>
            </a:r>
            <a:r>
              <a:rPr lang="de-DE" sz="2000" dirty="0"/>
              <a:t> </a:t>
            </a:r>
            <a:r>
              <a:rPr lang="de-DE" sz="2000" dirty="0" err="1"/>
              <a:t>of</a:t>
            </a:r>
            <a:r>
              <a:rPr lang="de-DE" sz="2000" dirty="0"/>
              <a:t> Technical </a:t>
            </a:r>
            <a:r>
              <a:rPr lang="de-DE" sz="2000" dirty="0" err="1"/>
              <a:t>Direction</a:t>
            </a:r>
            <a:r>
              <a:rPr lang="de-DE" sz="2000" dirty="0"/>
              <a:t> </a:t>
            </a:r>
            <a:r>
              <a:rPr lang="de-DE" sz="2000" dirty="0" err="1"/>
              <a:t>of</a:t>
            </a:r>
            <a:r>
              <a:rPr lang="de-DE" sz="2000" dirty="0"/>
              <a:t> Project </a:t>
            </a:r>
          </a:p>
          <a:p>
            <a:pPr marL="3420000" lvl="8">
              <a:spcAft>
                <a:spcPts val="600"/>
              </a:spcAft>
            </a:pPr>
            <a:r>
              <a:rPr lang="de-DE" sz="2000" dirty="0"/>
              <a:t>Financial </a:t>
            </a:r>
            <a:r>
              <a:rPr lang="de-DE" sz="2000" dirty="0" err="1"/>
              <a:t>and</a:t>
            </a:r>
            <a:r>
              <a:rPr lang="de-DE" sz="2000" dirty="0"/>
              <a:t> Progress Reporting</a:t>
            </a:r>
          </a:p>
          <a:p>
            <a:pPr marL="3420000" lvl="8">
              <a:spcAft>
                <a:spcPts val="600"/>
              </a:spcAft>
            </a:pPr>
            <a:r>
              <a:rPr lang="de-DE" sz="2000" dirty="0"/>
              <a:t>Line Management </a:t>
            </a:r>
            <a:r>
              <a:rPr lang="de-DE" sz="2000" dirty="0" err="1"/>
              <a:t>of</a:t>
            </a:r>
            <a:r>
              <a:rPr lang="de-DE" sz="2000" dirty="0"/>
              <a:t> </a:t>
            </a:r>
            <a:r>
              <a:rPr lang="de-DE" sz="2000" dirty="0" err="1"/>
              <a:t>Transaid</a:t>
            </a:r>
            <a:r>
              <a:rPr lang="de-DE" sz="2000" dirty="0"/>
              <a:t> </a:t>
            </a:r>
            <a:r>
              <a:rPr lang="de-DE" sz="2000" dirty="0" err="1"/>
              <a:t>Advisors</a:t>
            </a:r>
            <a:endParaRPr lang="de-DE" sz="2000" dirty="0"/>
          </a:p>
          <a:p>
            <a:pPr marL="3420000" lvl="8">
              <a:spcAft>
                <a:spcPts val="600"/>
              </a:spcAft>
            </a:pPr>
            <a:r>
              <a:rPr lang="de-DE" sz="2000" dirty="0"/>
              <a:t>Monitoring, Evaluation &amp; Learning</a:t>
            </a:r>
          </a:p>
          <a:p>
            <a:pPr>
              <a:spcAft>
                <a:spcPts val="0"/>
              </a:spcAft>
            </a:pPr>
            <a:endParaRPr lang="de-DE" sz="1600" dirty="0"/>
          </a:p>
        </p:txBody>
      </p:sp>
      <p:pic>
        <p:nvPicPr>
          <p:cNvPr id="6" name="Picture 2" descr="C:\Arbeit\Safeway Right Way Project\Implementation\Transaid_logo_rgb_white_bk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052" y="2361631"/>
            <a:ext cx="2570390" cy="21236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new cooperation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537" y="263523"/>
            <a:ext cx="1582738"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6047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Project Partner </a:t>
            </a:r>
            <a:r>
              <a:rPr lang="en-GB" b="1" dirty="0"/>
              <a:t>Roles	</a:t>
            </a:r>
            <a:endParaRPr lang="en-GB" dirty="0"/>
          </a:p>
        </p:txBody>
      </p:sp>
      <p:sp>
        <p:nvSpPr>
          <p:cNvPr id="3" name="Fußzeilenplatzhalter 2"/>
          <p:cNvSpPr>
            <a:spLocks noGrp="1"/>
          </p:cNvSpPr>
          <p:nvPr>
            <p:ph type="ftr" sz="quarter" idx="10"/>
          </p:nvPr>
        </p:nvSpPr>
        <p:spPr>
          <a:xfrm>
            <a:off x="2862776" y="6581001"/>
            <a:ext cx="3418449" cy="400110"/>
          </a:xfrm>
        </p:spPr>
        <p:txBody>
          <a:bodyPr/>
          <a:lstStyle/>
          <a:p>
            <a:r>
              <a:rPr lang="de-DE" dirty="0"/>
              <a:t>Professional Driver Training Uganda Project</a:t>
            </a:r>
          </a:p>
          <a:p>
            <a:endParaRPr lang="de-DE" dirty="0"/>
          </a:p>
        </p:txBody>
      </p:sp>
      <p:sp>
        <p:nvSpPr>
          <p:cNvPr id="4" name="Datumsplatzhalter 3"/>
          <p:cNvSpPr>
            <a:spLocks noGrp="1"/>
          </p:cNvSpPr>
          <p:nvPr>
            <p:ph type="dt" sz="half" idx="11"/>
          </p:nvPr>
        </p:nvSpPr>
        <p:spPr/>
        <p:txBody>
          <a:bodyPr/>
          <a:lstStyle/>
          <a:p>
            <a:r>
              <a:rPr lang="de-DE" dirty="0"/>
              <a:t>31.08.2017</a:t>
            </a:r>
          </a:p>
        </p:txBody>
      </p:sp>
      <p:sp>
        <p:nvSpPr>
          <p:cNvPr id="5" name="Inhaltsplatzhalter 4"/>
          <p:cNvSpPr>
            <a:spLocks noGrp="1"/>
          </p:cNvSpPr>
          <p:nvPr>
            <p:ph idx="1"/>
          </p:nvPr>
        </p:nvSpPr>
        <p:spPr/>
        <p:txBody>
          <a:bodyPr/>
          <a:lstStyle/>
          <a:p>
            <a:pPr marL="3420000" lvl="8">
              <a:spcAft>
                <a:spcPts val="600"/>
              </a:spcAft>
            </a:pPr>
            <a:r>
              <a:rPr lang="en-GB" sz="2000" dirty="0"/>
              <a:t>Management of Training Facility</a:t>
            </a:r>
          </a:p>
          <a:p>
            <a:pPr marL="3420000" lvl="8">
              <a:spcAft>
                <a:spcPts val="600"/>
              </a:spcAft>
              <a:tabLst>
                <a:tab pos="900000" algn="l"/>
              </a:tabLst>
            </a:pPr>
            <a:r>
              <a:rPr lang="en-GB" sz="2000" dirty="0"/>
              <a:t>Private Sector Representation (Member Companies)</a:t>
            </a:r>
          </a:p>
          <a:p>
            <a:pPr marL="3420000" lvl="8">
              <a:spcAft>
                <a:spcPts val="600"/>
              </a:spcAft>
              <a:tabLst>
                <a:tab pos="900000" algn="l"/>
              </a:tabLst>
            </a:pPr>
            <a:r>
              <a:rPr lang="en-GB" sz="2000" dirty="0"/>
              <a:t>Advocacy work</a:t>
            </a:r>
          </a:p>
          <a:p>
            <a:pPr marL="3420000" lvl="8">
              <a:spcAft>
                <a:spcPts val="600"/>
              </a:spcAft>
            </a:pPr>
            <a:r>
              <a:rPr lang="en-GB" sz="2000" dirty="0"/>
              <a:t>Line Management of Training Facility Staff</a:t>
            </a:r>
          </a:p>
          <a:p>
            <a:pPr marL="3420000" lvl="8">
              <a:spcAft>
                <a:spcPts val="600"/>
              </a:spcAft>
            </a:pPr>
            <a:r>
              <a:rPr lang="en-GB" sz="2000" dirty="0"/>
              <a:t>Media Campaign/PR</a:t>
            </a:r>
          </a:p>
          <a:p>
            <a:pPr marL="3420000" lvl="8">
              <a:spcAft>
                <a:spcPts val="600"/>
              </a:spcAft>
            </a:pPr>
            <a:r>
              <a:rPr lang="en-GB" sz="2000" dirty="0"/>
              <a:t>Provision of training vehicles, facilities etc.</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892" y="2433836"/>
            <a:ext cx="1637534" cy="152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D:\new cooperation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537" y="263523"/>
            <a:ext cx="1582738" cy="1152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signature2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53" y="4098964"/>
            <a:ext cx="2476172" cy="72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560143"/>
      </p:ext>
    </p:extLst>
  </p:cSld>
  <p:clrMapOvr>
    <a:masterClrMapping/>
  </p:clrMapOvr>
  <p:transition/>
</p:sld>
</file>

<file path=ppt/theme/theme1.xml><?xml version="1.0" encoding="utf-8"?>
<a:theme xmlns:a="http://schemas.openxmlformats.org/drawingml/2006/main" name="giz-powerpoint-20141103-v3">
  <a:themeElements>
    <a:clrScheme name="GIZ Farbtabelle">
      <a:dk1>
        <a:srgbClr val="000000"/>
      </a:dk1>
      <a:lt1>
        <a:srgbClr val="FFFFFF"/>
      </a:lt1>
      <a:dk2>
        <a:srgbClr val="6E6452"/>
      </a:dk2>
      <a:lt2>
        <a:srgbClr val="D2CDC8"/>
      </a:lt2>
      <a:accent1>
        <a:srgbClr val="C80F0F"/>
      </a:accent1>
      <a:accent2>
        <a:srgbClr val="D0CBC1"/>
      </a:accent2>
      <a:accent3>
        <a:srgbClr val="7C7563"/>
      </a:accent3>
      <a:accent4>
        <a:srgbClr val="660000"/>
      </a:accent4>
      <a:accent5>
        <a:srgbClr val="CC0000"/>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Cover">
  <a:themeElements>
    <a:clrScheme name="GTZ-DE">
      <a:dk1>
        <a:srgbClr val="000000"/>
      </a:dk1>
      <a:lt1>
        <a:srgbClr val="FFFFFF"/>
      </a:lt1>
      <a:dk2>
        <a:srgbClr val="727272"/>
      </a:dk2>
      <a:lt2>
        <a:srgbClr val="D9D9D9"/>
      </a:lt2>
      <a:accent1>
        <a:srgbClr val="4B859F"/>
      </a:accent1>
      <a:accent2>
        <a:srgbClr val="C80F0E"/>
      </a:accent2>
      <a:accent3>
        <a:srgbClr val="DEDEAF"/>
      </a:accent3>
      <a:accent4>
        <a:srgbClr val="939393"/>
      </a:accent4>
      <a:accent5>
        <a:srgbClr val="9AB0BA"/>
      </a:accent5>
      <a:accent6>
        <a:srgbClr val="BABA93"/>
      </a:accent6>
      <a:hlink>
        <a:srgbClr val="0000FF"/>
      </a:hlink>
      <a:folHlink>
        <a:srgbClr val="800080"/>
      </a:folHlink>
    </a:clrScheme>
    <a:fontScheme name="GTZ">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giz-powerpoint-20141103-v3.potx</Template>
  <TotalTime>0</TotalTime>
  <Words>793</Words>
  <Application>Microsoft Office PowerPoint</Application>
  <PresentationFormat>On-screen Show (4:3)</PresentationFormat>
  <Paragraphs>122</Paragraphs>
  <Slides>17</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Arial Narrow</vt:lpstr>
      <vt:lpstr>giz-powerpoint-20141103-v3</vt:lpstr>
      <vt:lpstr>Cover</vt:lpstr>
      <vt:lpstr>PowerPoint Presentation</vt:lpstr>
      <vt:lpstr>PowerPoint Presentation</vt:lpstr>
      <vt:lpstr>Project Objective</vt:lpstr>
      <vt:lpstr>Country Context</vt:lpstr>
      <vt:lpstr>Country Context (continued)</vt:lpstr>
      <vt:lpstr>Project Components include: </vt:lpstr>
      <vt:lpstr>Project Partner Roles</vt:lpstr>
      <vt:lpstr>Project Partner Roles</vt:lpstr>
      <vt:lpstr>Project Partner Roles </vt:lpstr>
      <vt:lpstr>Achievements until today</vt:lpstr>
      <vt:lpstr>Establishment of an interim training facility</vt:lpstr>
      <vt:lpstr>10 trainers trained to deliver the EAC Standardised Curriculum (4 undergoing training) </vt:lpstr>
      <vt:lpstr>The Training of Trainers is based on:</vt:lpstr>
      <vt:lpstr>Launch of the project and stakeholder commitment</vt:lpstr>
      <vt:lpstr>Outreach campaign and registering of individuals </vt:lpstr>
      <vt:lpstr>Plans for Driver Training at SWRW School</vt:lpstr>
      <vt:lpstr>Current Challenges</vt:lpstr>
    </vt:vector>
  </TitlesOfParts>
  <Company>Crossmedia Beratung und Design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Ira Olaleye</dc:creator>
  <cp:keywords>GIZ-Leerfolie</cp:keywords>
  <cp:lastModifiedBy>Mwanje Tony</cp:lastModifiedBy>
  <cp:revision>286</cp:revision>
  <cp:lastPrinted>2017-08-29T14:15:33Z</cp:lastPrinted>
  <dcterms:created xsi:type="dcterms:W3CDTF">2013-03-28T07:18:44Z</dcterms:created>
  <dcterms:modified xsi:type="dcterms:W3CDTF">2017-09-20T08:25:49Z</dcterms:modified>
</cp:coreProperties>
</file>